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98" r:id="rId3"/>
    <p:sldId id="299" r:id="rId4"/>
    <p:sldId id="279" r:id="rId5"/>
    <p:sldId id="278" r:id="rId6"/>
    <p:sldId id="281" r:id="rId7"/>
    <p:sldId id="280" r:id="rId8"/>
    <p:sldId id="283" r:id="rId9"/>
    <p:sldId id="311" r:id="rId10"/>
    <p:sldId id="314" r:id="rId11"/>
    <p:sldId id="315" r:id="rId12"/>
    <p:sldId id="302" r:id="rId13"/>
    <p:sldId id="303" r:id="rId14"/>
    <p:sldId id="316" r:id="rId15"/>
    <p:sldId id="317" r:id="rId16"/>
    <p:sldId id="318" r:id="rId17"/>
    <p:sldId id="304" r:id="rId18"/>
    <p:sldId id="319" r:id="rId19"/>
    <p:sldId id="320" r:id="rId20"/>
    <p:sldId id="305" r:id="rId21"/>
    <p:sldId id="321" r:id="rId22"/>
    <p:sldId id="306" r:id="rId23"/>
    <p:sldId id="287" r:id="rId24"/>
    <p:sldId id="300" r:id="rId25"/>
    <p:sldId id="288" r:id="rId26"/>
    <p:sldId id="312" r:id="rId27"/>
    <p:sldId id="284" r:id="rId28"/>
    <p:sldId id="289" r:id="rId29"/>
    <p:sldId id="290" r:id="rId30"/>
    <p:sldId id="291" r:id="rId31"/>
    <p:sldId id="292" r:id="rId32"/>
    <p:sldId id="313" r:id="rId33"/>
    <p:sldId id="301" r:id="rId34"/>
    <p:sldId id="308" r:id="rId35"/>
    <p:sldId id="309" r:id="rId36"/>
    <p:sldId id="286" r:id="rId37"/>
    <p:sldId id="310" r:id="rId38"/>
    <p:sldId id="296" r:id="rId3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C15"/>
    <a:srgbClr val="98C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C41B7B-AA2F-43AE-9306-84F0EB1A0138}" v="920" dt="2022-06-09T09:05:06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7" autoAdjust="0"/>
    <p:restoredTop sz="89024"/>
  </p:normalViewPr>
  <p:slideViewPr>
    <p:cSldViewPr snapToGrid="0">
      <p:cViewPr varScale="1">
        <p:scale>
          <a:sx n="114" d="100"/>
          <a:sy n="114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2E749-45EB-9E44-B133-0EDEFA0C43A3}" type="datetimeFigureOut">
              <a:rPr lang="es-ES_tradnl" smtClean="0"/>
              <a:t>10/6/22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5BC60-3BB3-A64E-B810-7F8F9A98AF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249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Hello</a:t>
            </a:r>
            <a:r>
              <a:rPr lang="es-ES_tradnl" dirty="0"/>
              <a:t> </a:t>
            </a:r>
            <a:r>
              <a:rPr lang="es-ES_tradnl" dirty="0" err="1"/>
              <a:t>everybody</a:t>
            </a:r>
            <a:r>
              <a:rPr lang="es-ES_tradnl" dirty="0"/>
              <a:t>, </a:t>
            </a:r>
            <a:r>
              <a:rPr lang="es-ES_tradnl" dirty="0" err="1"/>
              <a:t>I’m</a:t>
            </a:r>
            <a:r>
              <a:rPr lang="es-ES_tradnl" dirty="0"/>
              <a:t> Roger and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Cath</a:t>
            </a:r>
            <a:r>
              <a:rPr lang="es-ES_tradnl" dirty="0"/>
              <a:t> and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going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present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Project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cocktail</a:t>
            </a:r>
            <a:r>
              <a:rPr lang="es-ES_tradnl" dirty="0"/>
              <a:t> and </a:t>
            </a:r>
            <a:r>
              <a:rPr lang="es-ES_tradnl" dirty="0" err="1"/>
              <a:t>mocktail</a:t>
            </a:r>
            <a:r>
              <a:rPr lang="es-ES_tradnl" dirty="0"/>
              <a:t> </a:t>
            </a:r>
            <a:r>
              <a:rPr lang="es-ES_tradnl" dirty="0" err="1"/>
              <a:t>trends</a:t>
            </a:r>
            <a:r>
              <a:rPr lang="es-ES_tradn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2548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err="1"/>
              <a:t>Going</a:t>
            </a:r>
            <a:r>
              <a:rPr lang="es-ES_tradnl" dirty="0"/>
              <a:t> </a:t>
            </a:r>
            <a:r>
              <a:rPr lang="es-ES_tradnl" dirty="0" err="1"/>
              <a:t>now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interesting</a:t>
            </a:r>
            <a:r>
              <a:rPr lang="es-ES_tradnl" dirty="0"/>
              <a:t> </a:t>
            </a:r>
            <a:r>
              <a:rPr lang="es-ES_tradnl" dirty="0" err="1"/>
              <a:t>part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Project.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insights</a:t>
            </a:r>
            <a:r>
              <a:rPr lang="es-ES_tradnl" dirty="0"/>
              <a:t>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find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?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067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thing we checked was the number of ingredients per cocktail recipe and we saw something interesting.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years cocktails have gain complexity, but now they seem to be back to simplicity.</a:t>
            </a:r>
            <a:endParaRPr lang="en-GB" dirty="0">
              <a:effectLst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5471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Then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moved </a:t>
            </a:r>
            <a:r>
              <a:rPr lang="es-ES_tradnl" dirty="0" err="1"/>
              <a:t>straight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check</a:t>
            </a:r>
            <a:r>
              <a:rPr lang="es-ES_tradnl" dirty="0"/>
              <a:t>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were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trendy</a:t>
            </a:r>
            <a:r>
              <a:rPr lang="es-ES_tradnl" dirty="0"/>
              <a:t> </a:t>
            </a:r>
            <a:r>
              <a:rPr lang="es-ES_tradnl" dirty="0" err="1"/>
              <a:t>fruits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We</a:t>
            </a:r>
            <a:r>
              <a:rPr lang="es-ES_tradnl" dirty="0"/>
              <a:t> can </a:t>
            </a:r>
            <a:r>
              <a:rPr lang="es-ES_tradnl" dirty="0" err="1"/>
              <a:t>see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years</a:t>
            </a:r>
            <a:r>
              <a:rPr lang="es-ES_tradnl" dirty="0"/>
              <a:t> Orange, </a:t>
            </a:r>
            <a:r>
              <a:rPr lang="es-ES_tradnl" dirty="0" err="1"/>
              <a:t>grapefruit</a:t>
            </a:r>
            <a:r>
              <a:rPr lang="es-ES_tradnl" dirty="0"/>
              <a:t> and </a:t>
            </a:r>
            <a:r>
              <a:rPr lang="es-ES_tradnl" dirty="0" err="1"/>
              <a:t>cranberries</a:t>
            </a:r>
            <a:r>
              <a:rPr lang="es-ES_tradnl" dirty="0"/>
              <a:t> are at </a:t>
            </a:r>
            <a:r>
              <a:rPr lang="es-ES_tradnl" dirty="0" err="1"/>
              <a:t>the</a:t>
            </a:r>
            <a:r>
              <a:rPr lang="es-ES_tradnl" dirty="0"/>
              <a:t> top and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common</a:t>
            </a:r>
            <a:r>
              <a:rPr lang="es-ES_tradnl" dirty="0"/>
              <a:t> </a:t>
            </a:r>
            <a:r>
              <a:rPr lang="es-ES_tradnl" dirty="0" err="1"/>
              <a:t>fruits</a:t>
            </a:r>
            <a:r>
              <a:rPr lang="es-ES_tradnl" dirty="0"/>
              <a:t> </a:t>
            </a:r>
            <a:r>
              <a:rPr lang="es-ES_tradnl" dirty="0" err="1"/>
              <a:t>like</a:t>
            </a:r>
            <a:r>
              <a:rPr lang="es-ES_tradnl" dirty="0"/>
              <a:t> </a:t>
            </a:r>
            <a:r>
              <a:rPr lang="es-ES_tradnl" dirty="0" err="1"/>
              <a:t>lemon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overcome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them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2367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animated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can se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evolution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fruits</a:t>
            </a:r>
            <a:r>
              <a:rPr lang="es-ES_tradnl" dirty="0"/>
              <a:t> </a:t>
            </a:r>
            <a:r>
              <a:rPr lang="es-ES_tradnl" dirty="0" err="1"/>
              <a:t>year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year</a:t>
            </a:r>
            <a:r>
              <a:rPr lang="es-ES_tradnl" dirty="0"/>
              <a:t>. </a:t>
            </a:r>
            <a:r>
              <a:rPr lang="es-ES_tradnl" dirty="0" err="1"/>
              <a:t>You</a:t>
            </a:r>
            <a:r>
              <a:rPr lang="es-ES_tradnl" dirty="0"/>
              <a:t> can </a:t>
            </a:r>
            <a:r>
              <a:rPr lang="es-ES_tradnl" dirty="0" err="1"/>
              <a:t>see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year</a:t>
            </a:r>
            <a:r>
              <a:rPr lang="es-ES_tradnl" dirty="0"/>
              <a:t> at </a:t>
            </a:r>
            <a:r>
              <a:rPr lang="es-ES_tradnl" dirty="0" err="1"/>
              <a:t>the</a:t>
            </a:r>
            <a:r>
              <a:rPr lang="es-ES_tradnl" dirty="0"/>
              <a:t> top </a:t>
            </a:r>
            <a:r>
              <a:rPr lang="es-ES_tradnl" dirty="0" err="1"/>
              <a:t>left</a:t>
            </a:r>
            <a:r>
              <a:rPr lang="es-ES_tradnl" dirty="0"/>
              <a:t> </a:t>
            </a:r>
            <a:r>
              <a:rPr lang="es-ES_tradnl" dirty="0" err="1"/>
              <a:t>corner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0439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Now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moving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condiments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a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 </a:t>
            </a:r>
            <a:r>
              <a:rPr lang="es-ES_tradnl" dirty="0" err="1"/>
              <a:t>were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greener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bigger</a:t>
            </a:r>
            <a:r>
              <a:rPr lang="es-ES_tradnl" dirty="0"/>
              <a:t> are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trendy</a:t>
            </a:r>
            <a:r>
              <a:rPr lang="es-ES_tradnl" dirty="0"/>
              <a:t> </a:t>
            </a:r>
            <a:r>
              <a:rPr lang="es-ES_tradnl" dirty="0" err="1"/>
              <a:t>condiments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Ginger</a:t>
            </a:r>
            <a:r>
              <a:rPr lang="es-ES_tradnl" dirty="0"/>
              <a:t>, </a:t>
            </a:r>
            <a:r>
              <a:rPr lang="es-ES_tradnl" dirty="0" err="1"/>
              <a:t>syrup</a:t>
            </a:r>
            <a:r>
              <a:rPr lang="es-ES_tradnl" dirty="0"/>
              <a:t>, </a:t>
            </a:r>
            <a:r>
              <a:rPr lang="es-ES_tradnl" dirty="0" err="1"/>
              <a:t>bitters</a:t>
            </a:r>
            <a:r>
              <a:rPr lang="es-ES_tradnl" dirty="0"/>
              <a:t>, </a:t>
            </a:r>
            <a:r>
              <a:rPr lang="es-ES_tradnl" dirty="0" err="1"/>
              <a:t>cream</a:t>
            </a:r>
            <a:r>
              <a:rPr lang="es-ES_tradnl" dirty="0"/>
              <a:t>, </a:t>
            </a:r>
            <a:r>
              <a:rPr lang="es-ES_tradnl" dirty="0" err="1"/>
              <a:t>coffee</a:t>
            </a:r>
            <a:r>
              <a:rPr lang="es-ES_tradnl" dirty="0"/>
              <a:t> and </a:t>
            </a:r>
            <a:r>
              <a:rPr lang="es-ES_tradnl" dirty="0" err="1"/>
              <a:t>mint</a:t>
            </a:r>
            <a:r>
              <a:rPr lang="es-ES_tradnl" dirty="0"/>
              <a:t> are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popular </a:t>
            </a:r>
            <a:r>
              <a:rPr lang="es-ES_tradnl" dirty="0" err="1"/>
              <a:t>nowadays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7778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we also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spirits.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is a clear validation of the NOLO trend. It shows the percentage of recipes that contain the different spirits.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decreasing trend in alcohol in cocktails (the only one going a bit up is sparkling spirits, which are low in alcohol).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Non-alcoholic cocktails are raising a lot!</a:t>
            </a:r>
            <a:endParaRPr lang="en-GB" dirty="0">
              <a:effectLst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687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So </a:t>
            </a:r>
            <a:r>
              <a:rPr lang="es-ES_tradnl" dirty="0" err="1"/>
              <a:t>Cath</a:t>
            </a:r>
            <a:r>
              <a:rPr lang="es-ES_tradnl" dirty="0"/>
              <a:t>, can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explain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final </a:t>
            </a:r>
            <a:r>
              <a:rPr lang="es-ES_tradnl" dirty="0" err="1"/>
              <a:t>recommendations</a:t>
            </a:r>
            <a:r>
              <a:rPr lang="es-ES_tradnl" dirty="0"/>
              <a:t>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insights</a:t>
            </a:r>
            <a:r>
              <a:rPr lang="es-ES_tradnl" dirty="0"/>
              <a:t>?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772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First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,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will</a:t>
            </a:r>
            <a:r>
              <a:rPr lang="es-ES_tradnl" dirty="0"/>
              <a:t> </a:t>
            </a:r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context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Project, so </a:t>
            </a:r>
            <a:r>
              <a:rPr lang="es-ES_tradnl" dirty="0" err="1"/>
              <a:t>you</a:t>
            </a:r>
            <a:r>
              <a:rPr lang="es-ES_tradnl" dirty="0"/>
              <a:t> can </a:t>
            </a:r>
            <a:r>
              <a:rPr lang="es-ES_tradnl" dirty="0" err="1"/>
              <a:t>understand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company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needs</a:t>
            </a:r>
            <a:r>
              <a:rPr lang="es-ES_tradnl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Then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talk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trends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explain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goal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Project and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challenge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move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tackled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challenge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followed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After </a:t>
            </a:r>
            <a:r>
              <a:rPr lang="es-ES_tradnl" dirty="0" err="1"/>
              <a:t>that</a:t>
            </a:r>
            <a:r>
              <a:rPr lang="es-ES_tradnl" dirty="0"/>
              <a:t>,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go</a:t>
            </a:r>
            <a:r>
              <a:rPr lang="es-ES_tradnl" dirty="0"/>
              <a:t> </a:t>
            </a:r>
            <a:r>
              <a:rPr lang="es-ES_tradnl" dirty="0" err="1"/>
              <a:t>through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main</a:t>
            </a:r>
            <a:r>
              <a:rPr lang="es-ES_tradnl" dirty="0"/>
              <a:t> </a:t>
            </a:r>
            <a:r>
              <a:rPr lang="es-ES_tradnl" dirty="0" err="1"/>
              <a:t>insights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got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análisis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final </a:t>
            </a:r>
            <a:r>
              <a:rPr lang="es-ES_tradnl" dirty="0" err="1"/>
              <a:t>recommendations</a:t>
            </a:r>
            <a:r>
              <a:rPr lang="es-ES_tradnl" dirty="0"/>
              <a:t> and </a:t>
            </a:r>
            <a:r>
              <a:rPr lang="es-ES_tradnl" dirty="0" err="1"/>
              <a:t>wrap</a:t>
            </a:r>
            <a:r>
              <a:rPr lang="es-ES_tradnl" dirty="0"/>
              <a:t>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012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So </a:t>
            </a:r>
            <a:r>
              <a:rPr lang="es-ES_tradnl" dirty="0" err="1"/>
              <a:t>let’s</a:t>
            </a:r>
            <a:r>
              <a:rPr lang="es-ES_tradnl" dirty="0"/>
              <a:t> </a:t>
            </a:r>
            <a:r>
              <a:rPr lang="es-ES_tradnl" dirty="0" err="1"/>
              <a:t>start</a:t>
            </a:r>
            <a:r>
              <a:rPr lang="es-ES_tradnl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As I </a:t>
            </a:r>
            <a:r>
              <a:rPr lang="es-ES_tradnl" dirty="0" err="1"/>
              <a:t>told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,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Cath</a:t>
            </a:r>
            <a:r>
              <a:rPr lang="es-ES_tradnl" dirty="0"/>
              <a:t> Vos, </a:t>
            </a:r>
            <a:r>
              <a:rPr lang="es-ES_tradnl" dirty="0" err="1"/>
              <a:t>from</a:t>
            </a:r>
            <a:r>
              <a:rPr lang="es-ES_tradnl" dirty="0"/>
              <a:t> Rotterdam and </a:t>
            </a:r>
            <a:r>
              <a:rPr lang="es-ES_tradnl" dirty="0" err="1"/>
              <a:t>I’m</a:t>
            </a:r>
            <a:r>
              <a:rPr lang="es-ES_tradnl" dirty="0"/>
              <a:t> Roger </a:t>
            </a:r>
            <a:r>
              <a:rPr lang="es-ES_tradnl" dirty="0" err="1"/>
              <a:t>Serret</a:t>
            </a:r>
            <a:r>
              <a:rPr lang="es-ES_tradnl" dirty="0"/>
              <a:t>, </a:t>
            </a:r>
            <a:r>
              <a:rPr lang="es-ES_tradnl" dirty="0" err="1"/>
              <a:t>from</a:t>
            </a:r>
            <a:r>
              <a:rPr lang="es-ES_tradnl" dirty="0"/>
              <a:t> Barcelona and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both</a:t>
            </a:r>
            <a:r>
              <a:rPr lang="es-ES_tradnl" dirty="0"/>
              <a:t> data </a:t>
            </a:r>
            <a:r>
              <a:rPr lang="es-ES_tradnl" dirty="0" err="1"/>
              <a:t>analysts</a:t>
            </a:r>
            <a:r>
              <a:rPr lang="es-ES_tradnl" dirty="0"/>
              <a:t> </a:t>
            </a:r>
            <a:r>
              <a:rPr lang="es-ES_tradnl" dirty="0" err="1"/>
              <a:t>working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Bacardi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But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Bacardi</a:t>
            </a:r>
            <a:r>
              <a:rPr lang="es-ES_tradnl" dirty="0"/>
              <a:t>? </a:t>
            </a:r>
            <a:r>
              <a:rPr lang="es-ES_tradnl" dirty="0" err="1"/>
              <a:t>You’ve</a:t>
            </a:r>
            <a:r>
              <a:rPr lang="es-ES_tradnl" dirty="0"/>
              <a:t> </a:t>
            </a:r>
            <a:r>
              <a:rPr lang="es-ES_tradnl" dirty="0" err="1"/>
              <a:t>probably</a:t>
            </a:r>
            <a:r>
              <a:rPr lang="es-ES_tradnl" dirty="0"/>
              <a:t> Heard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rum</a:t>
            </a:r>
            <a:r>
              <a:rPr lang="es-ES_tradnl" dirty="0"/>
              <a:t>,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they</a:t>
            </a:r>
            <a:r>
              <a:rPr lang="es-ES_tradnl" dirty="0"/>
              <a:t> are </a:t>
            </a:r>
            <a:r>
              <a:rPr lang="es-ES_tradnl" dirty="0" err="1"/>
              <a:t>way</a:t>
            </a:r>
            <a:r>
              <a:rPr lang="es-ES_tradnl" dirty="0"/>
              <a:t> more </a:t>
            </a:r>
            <a:r>
              <a:rPr lang="es-ES_tradnl" dirty="0" err="1"/>
              <a:t>than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Bacardi</a:t>
            </a:r>
            <a:r>
              <a:rPr lang="es-ES_tradnl" dirty="0"/>
              <a:t> </a:t>
            </a:r>
            <a:r>
              <a:rPr lang="es-ES_tradnl" dirty="0" err="1"/>
              <a:t>owns</a:t>
            </a:r>
            <a:r>
              <a:rPr lang="es-ES_tradnl" dirty="0"/>
              <a:t> more tan 200 </a:t>
            </a:r>
            <a:r>
              <a:rPr lang="es-ES_tradnl" dirty="0" err="1"/>
              <a:t>brands</a:t>
            </a:r>
            <a:r>
              <a:rPr lang="es-ES_tradnl" dirty="0"/>
              <a:t> and </a:t>
            </a:r>
            <a:r>
              <a:rPr lang="es-ES_tradnl" dirty="0" err="1"/>
              <a:t>operates</a:t>
            </a:r>
            <a:r>
              <a:rPr lang="es-ES_tradnl" dirty="0"/>
              <a:t> in +150 </a:t>
            </a:r>
            <a:r>
              <a:rPr lang="es-ES_tradnl" dirty="0" err="1"/>
              <a:t>countries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they</a:t>
            </a:r>
            <a:r>
              <a:rPr lang="es-ES_tradnl" dirty="0"/>
              <a:t> are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only</a:t>
            </a:r>
            <a:r>
              <a:rPr lang="es-ES_tradnl" dirty="0"/>
              <a:t> </a:t>
            </a:r>
            <a:r>
              <a:rPr lang="es-ES_tradnl" dirty="0" err="1"/>
              <a:t>selling</a:t>
            </a:r>
            <a:r>
              <a:rPr lang="es-ES_tradnl" dirty="0"/>
              <a:t> </a:t>
            </a:r>
            <a:r>
              <a:rPr lang="es-ES_tradnl" dirty="0" err="1"/>
              <a:t>rum</a:t>
            </a:r>
            <a:r>
              <a:rPr lang="es-ES_tradnl" dirty="0"/>
              <a:t>,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also</a:t>
            </a:r>
            <a:r>
              <a:rPr lang="es-ES_tradnl" dirty="0"/>
              <a:t>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products</a:t>
            </a:r>
            <a:r>
              <a:rPr lang="es-ES_tradnl" dirty="0"/>
              <a:t> </a:t>
            </a:r>
            <a:r>
              <a:rPr lang="es-ES_tradnl" dirty="0" err="1"/>
              <a:t>like</a:t>
            </a:r>
            <a:r>
              <a:rPr lang="es-ES_tradnl" dirty="0"/>
              <a:t>…. (</a:t>
            </a:r>
            <a:r>
              <a:rPr lang="es-ES_tradnl" dirty="0" err="1"/>
              <a:t>list</a:t>
            </a:r>
            <a:r>
              <a:rPr lang="es-ES_trad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650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Montserrat" pitchFamily="2" charset="77"/>
                <a:ea typeface="Calibri"/>
                <a:cs typeface="Calibri"/>
              </a:rPr>
              <a:t>So, in order to keep being a leader in the market, Bacardi needs to get insights from data, internal but also external and market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Montserrat" pitchFamily="2" charset="77"/>
                <a:ea typeface="Calibri"/>
                <a:cs typeface="Calibri"/>
              </a:rPr>
              <a:t>Because that will allow them to keep making the business grow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Montserrat" pitchFamily="2" charset="77"/>
                <a:ea typeface="Calibri"/>
                <a:cs typeface="Calibri"/>
              </a:rPr>
              <a:t>How? By allowing them to forecast sales… (list)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Montserrat" pitchFamily="2" charset="77"/>
              <a:ea typeface="Calibri"/>
              <a:cs typeface="Calibri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43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9D1D9"/>
                </a:solidFill>
                <a:latin typeface="-apple-system"/>
              </a:rPr>
              <a:t> Another important think about Bacardi is that it is already a sustainable company, but they want to keep improving their sustainability as one of their main business goals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9D1D9"/>
                </a:solidFill>
                <a:latin typeface="-apple-system"/>
              </a:rPr>
              <a:t> Sustainability is </a:t>
            </a:r>
            <a:r>
              <a:rPr lang="en-GB" dirty="0" err="1">
                <a:solidFill>
                  <a:srgbClr val="C9D1D9"/>
                </a:solidFill>
                <a:latin typeface="-apple-system"/>
              </a:rPr>
              <a:t>sth</a:t>
            </a:r>
            <a:r>
              <a:rPr lang="en-GB" dirty="0">
                <a:solidFill>
                  <a:srgbClr val="C9D1D9"/>
                </a:solidFill>
                <a:latin typeface="-apple-system"/>
              </a:rPr>
              <a:t> that personally motivates us a lot, and that’s why we wanted to focus our project on one of their sustainability goals.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9D1D9"/>
                </a:solidFill>
                <a:latin typeface="-apple-system"/>
              </a:rPr>
              <a:t>Reducing the alcohol-related harm.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4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research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topic</a:t>
            </a:r>
            <a:r>
              <a:rPr lang="es-ES_tradnl" dirty="0"/>
              <a:t> and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discovered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non-</a:t>
            </a:r>
            <a:r>
              <a:rPr lang="es-ES_tradnl" dirty="0" err="1"/>
              <a:t>alcoholic</a:t>
            </a:r>
            <a:r>
              <a:rPr lang="es-ES_tradnl" dirty="0"/>
              <a:t> and </a:t>
            </a:r>
            <a:r>
              <a:rPr lang="es-ES_tradnl" dirty="0" err="1"/>
              <a:t>low</a:t>
            </a:r>
            <a:r>
              <a:rPr lang="es-ES_tradnl" dirty="0"/>
              <a:t>-alcohol </a:t>
            </a:r>
            <a:r>
              <a:rPr lang="es-ES_tradnl" dirty="0" err="1"/>
              <a:t>drinks</a:t>
            </a:r>
            <a:r>
              <a:rPr lang="es-ES_tradnl" dirty="0"/>
              <a:t> </a:t>
            </a:r>
            <a:r>
              <a:rPr lang="es-ES_tradnl" dirty="0" err="1"/>
              <a:t>were</a:t>
            </a:r>
            <a:r>
              <a:rPr lang="es-ES_tradnl" dirty="0"/>
              <a:t> a real </a:t>
            </a:r>
            <a:r>
              <a:rPr lang="es-ES_tradnl" dirty="0" err="1"/>
              <a:t>trend</a:t>
            </a:r>
            <a:r>
              <a:rPr lang="es-ES_tradnl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As </a:t>
            </a:r>
            <a:r>
              <a:rPr lang="es-ES_tradnl" dirty="0" err="1"/>
              <a:t>you</a:t>
            </a:r>
            <a:r>
              <a:rPr lang="es-ES_tradnl" dirty="0"/>
              <a:t> can </a:t>
            </a:r>
            <a:r>
              <a:rPr lang="es-ES_tradnl" dirty="0" err="1"/>
              <a:t>see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plots</a:t>
            </a:r>
            <a:r>
              <a:rPr lang="es-ES_tradnl" dirty="0"/>
              <a:t>,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huge</a:t>
            </a:r>
            <a:r>
              <a:rPr lang="es-ES_tradnl" dirty="0"/>
              <a:t> </a:t>
            </a:r>
            <a:r>
              <a:rPr lang="es-ES_tradnl" dirty="0" err="1"/>
              <a:t>potential</a:t>
            </a:r>
            <a:r>
              <a:rPr lang="es-ES_tradnl" dirty="0"/>
              <a:t>… and in Google </a:t>
            </a:r>
            <a:r>
              <a:rPr lang="es-ES_tradnl" dirty="0" err="1"/>
              <a:t>trends</a:t>
            </a:r>
            <a:r>
              <a:rPr lang="es-ES_tradnl" dirty="0"/>
              <a:t>, </a:t>
            </a:r>
            <a:r>
              <a:rPr lang="es-ES_tradnl" dirty="0" err="1"/>
              <a:t>mocktail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raising</a:t>
            </a:r>
            <a:r>
              <a:rPr lang="es-ES_tradnl" dirty="0"/>
              <a:t> a </a:t>
            </a:r>
            <a:r>
              <a:rPr lang="es-ES_tradnl" dirty="0" err="1"/>
              <a:t>lot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years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Thus</a:t>
            </a:r>
            <a:r>
              <a:rPr lang="es-ES_tradnl" dirty="0"/>
              <a:t>,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decided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analyze</a:t>
            </a:r>
            <a:r>
              <a:rPr lang="es-ES_tradnl" dirty="0"/>
              <a:t> </a:t>
            </a:r>
            <a:r>
              <a:rPr lang="es-ES_tradnl" dirty="0" err="1"/>
              <a:t>cocktail</a:t>
            </a:r>
            <a:r>
              <a:rPr lang="es-ES_tradnl" dirty="0"/>
              <a:t> </a:t>
            </a:r>
            <a:r>
              <a:rPr lang="es-ES_tradnl" dirty="0" err="1"/>
              <a:t>recipes</a:t>
            </a:r>
            <a:r>
              <a:rPr lang="es-ES_tradnl" dirty="0"/>
              <a:t> data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check</a:t>
            </a:r>
            <a:r>
              <a:rPr lang="es-ES_tradnl" dirty="0"/>
              <a:t> </a:t>
            </a: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was</a:t>
            </a:r>
            <a:r>
              <a:rPr lang="es-ES_tradnl" dirty="0"/>
              <a:t> </a:t>
            </a:r>
            <a:r>
              <a:rPr lang="es-ES_tradnl" dirty="0" err="1"/>
              <a:t>going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impact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sector.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297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So,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goal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Project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887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so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reach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goal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challenge</a:t>
            </a:r>
            <a:r>
              <a:rPr lang="es-ES_tradnl" dirty="0"/>
              <a:t> </a:t>
            </a:r>
            <a:r>
              <a:rPr lang="es-ES_tradnl" dirty="0" err="1"/>
              <a:t>was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map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286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err="1"/>
              <a:t>Cath</a:t>
            </a:r>
            <a:r>
              <a:rPr lang="es-ES_tradnl" dirty="0"/>
              <a:t> Will </a:t>
            </a:r>
            <a:r>
              <a:rPr lang="es-ES_tradnl" dirty="0" err="1"/>
              <a:t>explain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approached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268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10/06/2022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482" y="1970309"/>
            <a:ext cx="8331550" cy="923330"/>
          </a:xfrm>
        </p:spPr>
        <p:txBody>
          <a:bodyPr>
            <a:noAutofit/>
          </a:bodyPr>
          <a:lstStyle/>
          <a:p>
            <a:pPr algn="l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Cocktail / Mocktail </a:t>
            </a:r>
            <a:b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</a:br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flavor trends</a:t>
            </a:r>
            <a:endParaRPr lang="en-GB" b="1" dirty="0">
              <a:solidFill>
                <a:srgbClr val="98CB8F"/>
              </a:solidFill>
              <a:latin typeface="Montserrat" pitchFamily="2" charset="77"/>
              <a:ea typeface="Roboto Slab Medium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B9A3-C0A4-A0DA-0AD6-D4ADAD005E73}"/>
              </a:ext>
            </a:extLst>
          </p:cNvPr>
          <p:cNvGrpSpPr/>
          <p:nvPr/>
        </p:nvGrpSpPr>
        <p:grpSpPr>
          <a:xfrm>
            <a:off x="9409565" y="163173"/>
            <a:ext cx="2491216" cy="923330"/>
            <a:chOff x="3840480" y="4493334"/>
            <a:chExt cx="4006818" cy="1485064"/>
          </a:xfrm>
        </p:grpSpPr>
        <p:pic>
          <p:nvPicPr>
            <p:cNvPr id="4" name="Picture 4" descr="Download HD Bacardi Logo Black And White Transparent PNG Image - NicePNG.com">
              <a:extLst>
                <a:ext uri="{FF2B5EF4-FFF2-40B4-BE49-F238E27FC236}">
                  <a16:creationId xmlns:a16="http://schemas.microsoft.com/office/drawing/2014/main" id="{B32EAFE5-B54B-E4D0-D8F4-AFE6CC136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480" y="4493334"/>
              <a:ext cx="2135211" cy="12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Ironhack Open House: Learn about our coding and UX/UI design bootcamps! |  Building.co">
              <a:extLst>
                <a:ext uri="{FF2B5EF4-FFF2-40B4-BE49-F238E27FC236}">
                  <a16:creationId xmlns:a16="http://schemas.microsoft.com/office/drawing/2014/main" id="{26662288-EC9C-0B23-F200-7086727F5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6167" y="4537201"/>
              <a:ext cx="1361131" cy="1441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0D1A58A-5CE1-9644-CDD4-6AB36A65BDCF}"/>
              </a:ext>
            </a:extLst>
          </p:cNvPr>
          <p:cNvSpPr/>
          <p:nvPr/>
        </p:nvSpPr>
        <p:spPr>
          <a:xfrm>
            <a:off x="824482" y="3044574"/>
            <a:ext cx="48574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Data Analytics Bootcamp Final Project</a:t>
            </a:r>
          </a:p>
          <a:p>
            <a:endParaRPr lang="en-GB" dirty="0">
              <a:latin typeface="Montserrat" pitchFamily="2" charset="77"/>
              <a:ea typeface="Roboto Slab Medium" pitchFamily="2" charset="0"/>
              <a:cs typeface="Calibri Light"/>
            </a:endParaRPr>
          </a:p>
          <a:p>
            <a:r>
              <a:rPr lang="en-GB" i="1" dirty="0">
                <a:solidFill>
                  <a:srgbClr val="98CB8F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Cath Vos &amp; Roger Serret</a:t>
            </a:r>
          </a:p>
          <a:p>
            <a:endParaRPr lang="en-GB" i="1" dirty="0">
              <a:solidFill>
                <a:srgbClr val="98CB8F"/>
              </a:solidFill>
              <a:latin typeface="Montserrat" pitchFamily="2" charset="77"/>
              <a:ea typeface="Roboto Slab Medium" pitchFamily="2" charset="0"/>
              <a:cs typeface="Calibri Light"/>
            </a:endParaRPr>
          </a:p>
          <a:p>
            <a:r>
              <a:rPr lang="en-GB" i="1" dirty="0">
                <a:solidFill>
                  <a:srgbClr val="98CB8F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June 2022</a:t>
            </a:r>
            <a:endParaRPr lang="es-ES_tradnl" i="1" dirty="0">
              <a:solidFill>
                <a:srgbClr val="98CB8F"/>
              </a:solidFill>
            </a:endParaRPr>
          </a:p>
        </p:txBody>
      </p:sp>
      <p:pic>
        <p:nvPicPr>
          <p:cNvPr id="23558" name="Picture 6" descr="Citrus-splash - Lemon Lime Splash Png, Transparent Png , Transparent Png  Image - PNGitem">
            <a:extLst>
              <a:ext uri="{FF2B5EF4-FFF2-40B4-BE49-F238E27FC236}">
                <a16:creationId xmlns:a16="http://schemas.microsoft.com/office/drawing/2014/main" id="{55733463-8315-0D1A-A3CE-7ABC03494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50" y="1086503"/>
            <a:ext cx="7756637" cy="615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068FEB-C442-ED86-813A-33169ACBA66A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CDBBB-1799-3CC0-E53A-8AEEF6DC7B51}"/>
              </a:ext>
            </a:extLst>
          </p:cNvPr>
          <p:cNvSpPr txBox="1"/>
          <p:nvPr/>
        </p:nvSpPr>
        <p:spPr>
          <a:xfrm>
            <a:off x="838200" y="179029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</p:txBody>
      </p:sp>
      <p:sp>
        <p:nvSpPr>
          <p:cNvPr id="12" name="Arrow: Down 9">
            <a:extLst>
              <a:ext uri="{FF2B5EF4-FFF2-40B4-BE49-F238E27FC236}">
                <a16:creationId xmlns:a16="http://schemas.microsoft.com/office/drawing/2014/main" id="{C8B6C094-9534-0830-66C3-F3E7F2C40081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92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37D40-6CD3-1221-9DF8-F0C4755D5C57}"/>
              </a:ext>
            </a:extLst>
          </p:cNvPr>
          <p:cNvSpPr txBox="1"/>
          <p:nvPr/>
        </p:nvSpPr>
        <p:spPr>
          <a:xfrm>
            <a:off x="9889135" y="3575549"/>
            <a:ext cx="2743200" cy="18969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Tales_of_the_cocktail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Recette_cocktail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Join_jules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Simplycocktail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Twice_element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Cocktailrecipeclub</a:t>
            </a:r>
            <a:endParaRPr lang="en-GB" sz="1400" dirty="0" err="1">
              <a:latin typeface="Montserra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DA2B0-E724-9896-3410-402FBC9F9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7600"/>
            <a:ext cx="6426200" cy="457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B0D964-19D4-4504-B9EE-D75D70E7C246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19F4B-9CFD-FBCD-F445-549977A35380}"/>
              </a:ext>
            </a:extLst>
          </p:cNvPr>
          <p:cNvSpPr txBox="1"/>
          <p:nvPr/>
        </p:nvSpPr>
        <p:spPr>
          <a:xfrm>
            <a:off x="838200" y="1790298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Montserrat"/>
              <a:ea typeface="Calibri"/>
              <a:cs typeface="Calibri"/>
            </a:endParaRPr>
          </a:p>
        </p:txBody>
      </p:sp>
      <p:sp>
        <p:nvSpPr>
          <p:cNvPr id="14" name="Arrow: Down 9">
            <a:extLst>
              <a:ext uri="{FF2B5EF4-FFF2-40B4-BE49-F238E27FC236}">
                <a16:creationId xmlns:a16="http://schemas.microsoft.com/office/drawing/2014/main" id="{7D415DAD-8B9B-EBAC-7C73-66A71CC24936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9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 picture containing different, dish, several&#10;&#10;Description automatically generated">
            <a:extLst>
              <a:ext uri="{FF2B5EF4-FFF2-40B4-BE49-F238E27FC236}">
                <a16:creationId xmlns:a16="http://schemas.microsoft.com/office/drawing/2014/main" id="{F15E6959-3BF2-F9B8-9175-A3A7AC160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546" y="1932538"/>
            <a:ext cx="7157224" cy="39036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23B99F-99D3-D9D5-B9CD-28A65076CB6C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56272-71D4-9ACD-4DA7-6C89B97D1F65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Montserrat"/>
              <a:ea typeface="Calibri"/>
              <a:cs typeface="Calibri"/>
            </a:endParaRP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E6190E13-3170-A30C-87B9-158EA593F024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4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E1D1D5-F93D-69F3-45D9-00D626279FAF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EE4F4-7339-8A38-98EF-3B02C6A97FA6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4CB38796-051C-251A-C7DB-C564DBDB25A5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41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pic>
        <p:nvPicPr>
          <p:cNvPr id="7" name="Picture 8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AB2B4A9B-76AD-0564-11AC-DE4E82B3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07" y="2000763"/>
            <a:ext cx="6311590" cy="3446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1A290F-56FA-2573-1D08-2AECA914B0FE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AA42F-3070-C063-7622-32136B99F184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E109C35B-F9E4-6755-CDD5-21CE259EB892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0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pic>
        <p:nvPicPr>
          <p:cNvPr id="7" name="Picture 8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AB2B4A9B-76AD-0564-11AC-DE4E82B3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07" y="2000763"/>
            <a:ext cx="6311590" cy="3446560"/>
          </a:xfrm>
          <a:prstGeom prst="rect">
            <a:avLst/>
          </a:prstGeom>
        </p:spPr>
      </p:pic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AC722C-779D-F251-4D38-E772878A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742" y="2451558"/>
            <a:ext cx="6144321" cy="3339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B18E29-347B-0E1B-EDA5-41030D049059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BDFBB-5945-8B4A-3D01-674237DA26DB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4" name="Arrow: Down 9">
            <a:extLst>
              <a:ext uri="{FF2B5EF4-FFF2-40B4-BE49-F238E27FC236}">
                <a16:creationId xmlns:a16="http://schemas.microsoft.com/office/drawing/2014/main" id="{401AD56F-1357-A1F7-72CA-FC92A28AB7EB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9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pic>
        <p:nvPicPr>
          <p:cNvPr id="7" name="Picture 8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AB2B4A9B-76AD-0564-11AC-DE4E82B3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07" y="2000763"/>
            <a:ext cx="6311590" cy="3446560"/>
          </a:xfrm>
          <a:prstGeom prst="rect">
            <a:avLst/>
          </a:prstGeom>
        </p:spPr>
      </p:pic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AC722C-779D-F251-4D38-E772878A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742" y="2451558"/>
            <a:ext cx="6144321" cy="3339494"/>
          </a:xfrm>
          <a:prstGeom prst="rect">
            <a:avLst/>
          </a:prstGeom>
        </p:spPr>
      </p:pic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E6DD614-556D-F3D4-9EC3-36143C031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559" y="2758116"/>
            <a:ext cx="5930589" cy="32514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C88A4B-3F7E-7785-EAE0-F2B2AA60D8C5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161F3-CB62-6227-2035-0FE258490B0C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5" name="Arrow: Down 9">
            <a:extLst>
              <a:ext uri="{FF2B5EF4-FFF2-40B4-BE49-F238E27FC236}">
                <a16:creationId xmlns:a16="http://schemas.microsoft.com/office/drawing/2014/main" id="{BC468B70-D849-282B-646E-837506BC730F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8EFABD-2CAB-54C4-F5A0-70C9440A8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3" y="1717436"/>
            <a:ext cx="5758675" cy="31257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32586-5F2C-0F77-1AAD-0BE005623544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37D25-66D4-9E57-6669-5586043321CC}"/>
              </a:ext>
            </a:extLst>
          </p:cNvPr>
          <p:cNvSpPr txBox="1"/>
          <p:nvPr/>
        </p:nvSpPr>
        <p:spPr>
          <a:xfrm>
            <a:off x="838200" y="1790298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56208F5B-8C34-5458-DD23-FFEF40B895CB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9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8EFABD-2CAB-54C4-F5A0-70C9440A8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3" y="1717436"/>
            <a:ext cx="5758675" cy="3125763"/>
          </a:xfrm>
          <a:prstGeom prst="rect">
            <a:avLst/>
          </a:prstGeom>
        </p:spPr>
      </p:pic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A3FA057-888B-DC3B-A0DF-BF78BCA4A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449" y="2567716"/>
            <a:ext cx="5809785" cy="31536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234D9B-66F6-47C0-5DFF-62F9DAAB03AB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53548-A152-80E3-CDFB-735F48252874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Montserrat"/>
              <a:ea typeface="Calibri"/>
              <a:cs typeface="Calibri"/>
            </a:endParaRP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86AF77D8-3835-E536-41D3-2E16F000ACD2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A257AF-F5B8-48BE-52DE-227C1893C494}"/>
              </a:ext>
            </a:extLst>
          </p:cNvPr>
          <p:cNvSpPr/>
          <p:nvPr/>
        </p:nvSpPr>
        <p:spPr>
          <a:xfrm>
            <a:off x="602166" y="1690688"/>
            <a:ext cx="2062975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805AA1-7EC7-81E3-64A6-6CDA080605FE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pic>
        <p:nvPicPr>
          <p:cNvPr id="2050" name="Picture 2" descr="Kaggle - Wikipedia, la enciclopedia libre">
            <a:extLst>
              <a:ext uri="{FF2B5EF4-FFF2-40B4-BE49-F238E27FC236}">
                <a16:creationId xmlns:a16="http://schemas.microsoft.com/office/drawing/2014/main" id="{B4DD51BD-1605-73CB-8A34-6D06D9F0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34" y="3034304"/>
            <a:ext cx="5231161" cy="201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Down 9">
            <a:extLst>
              <a:ext uri="{FF2B5EF4-FFF2-40B4-BE49-F238E27FC236}">
                <a16:creationId xmlns:a16="http://schemas.microsoft.com/office/drawing/2014/main" id="{D327B0B3-1D1C-032F-6FF4-15855CDEFBEB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Agenda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7A50B9-6DA4-843E-0088-195208307B81}"/>
              </a:ext>
            </a:extLst>
          </p:cNvPr>
          <p:cNvSpPr txBox="1">
            <a:spLocks/>
          </p:cNvSpPr>
          <p:nvPr/>
        </p:nvSpPr>
        <p:spPr>
          <a:xfrm>
            <a:off x="3257981" y="2017568"/>
            <a:ext cx="246530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indent="0">
              <a:lnSpc>
                <a:spcPct val="30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Montserrat" pitchFamily="2" charset="77"/>
                <a:ea typeface="Calibri"/>
                <a:cs typeface="Calibr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Context</a:t>
            </a:r>
          </a:p>
          <a:p>
            <a:r>
              <a:rPr lang="en-GB" dirty="0"/>
              <a:t>Trends </a:t>
            </a:r>
          </a:p>
          <a:p>
            <a:r>
              <a:rPr lang="en-GB" dirty="0"/>
              <a:t>Goal</a:t>
            </a:r>
          </a:p>
          <a:p>
            <a:r>
              <a:rPr lang="en-GB" dirty="0"/>
              <a:t>Challenge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91232848-9658-699D-316D-483241C3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908C76-FB7E-47E2-227E-C08EA4BC3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6262453" y="2214380"/>
            <a:ext cx="723555" cy="723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8ADDB-4922-0D54-5FEA-CC472F4AB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610316" y="5063637"/>
            <a:ext cx="218715" cy="700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5054C7-97F1-12A9-4675-A143049DC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456204" y="3176664"/>
            <a:ext cx="526939" cy="528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E06120-2F7D-4E09-6A93-2122B8476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537230" y="4156402"/>
            <a:ext cx="364887" cy="6910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F970AD-5AE1-AF7B-E8C3-08075CB067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535353" y="2199377"/>
            <a:ext cx="368640" cy="82944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2F09D90-8824-9F1C-3D2D-6D7A614A0D4B}"/>
              </a:ext>
            </a:extLst>
          </p:cNvPr>
          <p:cNvSpPr txBox="1">
            <a:spLocks/>
          </p:cNvSpPr>
          <p:nvPr/>
        </p:nvSpPr>
        <p:spPr>
          <a:xfrm>
            <a:off x="7214697" y="2032924"/>
            <a:ext cx="263115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indent="0">
              <a:lnSpc>
                <a:spcPct val="30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Montserrat" pitchFamily="2" charset="77"/>
                <a:ea typeface="Calibri"/>
                <a:cs typeface="Calibr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Approach</a:t>
            </a:r>
          </a:p>
          <a:p>
            <a:r>
              <a:rPr lang="en-GB" dirty="0"/>
              <a:t>Analysis </a:t>
            </a:r>
          </a:p>
          <a:p>
            <a:r>
              <a:rPr lang="en-GB" dirty="0"/>
              <a:t>Recommendations</a:t>
            </a:r>
          </a:p>
          <a:p>
            <a:r>
              <a:rPr lang="en-GB" dirty="0"/>
              <a:t>Wrap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D316A-9F78-2B03-E78A-69DF1111A9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6244">
            <a:off x="6240758" y="3045529"/>
            <a:ext cx="766944" cy="766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9FAEB-6E41-012E-DAC3-7597E612AA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3003">
            <a:off x="6198602" y="4987739"/>
            <a:ext cx="851253" cy="85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EFE09-42A1-CCF6-6BEA-C70C42B69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9060">
            <a:off x="6404922" y="4104141"/>
            <a:ext cx="438614" cy="7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1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44D593-957F-8FF5-D549-14CCB72A0F46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8E391-BA18-3AA2-94F1-56D716FFAE75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sp>
        <p:nvSpPr>
          <p:cNvPr id="16" name="Arrow: Down 9">
            <a:extLst>
              <a:ext uri="{FF2B5EF4-FFF2-40B4-BE49-F238E27FC236}">
                <a16:creationId xmlns:a16="http://schemas.microsoft.com/office/drawing/2014/main" id="{ED94F14C-D493-BC57-6F49-33DC9B4F4AC8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205AA5-ACBE-E52A-6FBA-0B6D918D0037}"/>
              </a:ext>
            </a:extLst>
          </p:cNvPr>
          <p:cNvSpPr/>
          <p:nvPr/>
        </p:nvSpPr>
        <p:spPr>
          <a:xfrm>
            <a:off x="602166" y="4102123"/>
            <a:ext cx="2286000" cy="759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668BF-53D7-9EDF-7B68-943584B4D9B4}"/>
              </a:ext>
            </a:extLst>
          </p:cNvPr>
          <p:cNvSpPr txBox="1"/>
          <p:nvPr/>
        </p:nvSpPr>
        <p:spPr>
          <a:xfrm>
            <a:off x="838200" y="4201733"/>
            <a:ext cx="2049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Creating clean, full data frame</a:t>
            </a:r>
          </a:p>
        </p:txBody>
      </p:sp>
      <p:pic>
        <p:nvPicPr>
          <p:cNvPr id="20" name="Picture 6" descr="Text&#10;&#10;Description automatically generated">
            <a:extLst>
              <a:ext uri="{FF2B5EF4-FFF2-40B4-BE49-F238E27FC236}">
                <a16:creationId xmlns:a16="http://schemas.microsoft.com/office/drawing/2014/main" id="{C03D523B-2994-6EC5-670F-4423895B3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370" y="1659516"/>
            <a:ext cx="9947107" cy="5195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53D666-16C1-F71A-1CC7-EA885AD4E16D}"/>
              </a:ext>
            </a:extLst>
          </p:cNvPr>
          <p:cNvSpPr txBox="1"/>
          <p:nvPr/>
        </p:nvSpPr>
        <p:spPr>
          <a:xfrm>
            <a:off x="3284273" y="2410414"/>
            <a:ext cx="847922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Condiments=['mint', 'basil', 'cardamon', 'cinnamon', 'coriander', 'ginger', 'lavender', 'rosemary', 'eucalyptus', 'lemongrass', 'tarragon', 'vanilla', 'chamomile', 'cocoa', 'milk', 'sparkling water', 'cucumber', 'chilli', 'syrup', 'coffee', 'bitters', 'cream', 'lemonade']</a:t>
            </a:r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Fruits=['lemon', 'banana', 'lime', 'pear', 'mandarin', 'citrus', 'watermelon', 'peach', 'pineapple', 'orange', 'cranberry', 'strawberry', 'blackberry', 'raspberry', 'blueberry', 'mango', 'papaya', 'apple', 'passion fruit', 'apricot', '</a:t>
            </a:r>
            <a:r>
              <a:rPr lang="en-GB" sz="1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maracuya</a:t>
            </a:r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', 'cherry', 'kiwi', 'plum', 'grapes', 'fig', 'grapefruit', </a:t>
            </a:r>
            <a:endParaRPr lang="en-GB" sz="140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'pomegranate', 'coconut', 'pumpkin']</a:t>
            </a:r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spirits=['sparkling wine', 'champagne', 'prosecco', 'rum', 'vodka', 'gin', 'vermouth', 'cognac', 'whisky', 'whiskey', 'bourbon', 'tequila', 'cachaça', 'liqueurs', 'mezcal']</a:t>
            </a:r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latin typeface="Consolas"/>
              <a:cs typeface="Calibri"/>
            </a:endParaRPr>
          </a:p>
        </p:txBody>
      </p:sp>
      <p:sp>
        <p:nvSpPr>
          <p:cNvPr id="22" name="Arrow: Down 9">
            <a:extLst>
              <a:ext uri="{FF2B5EF4-FFF2-40B4-BE49-F238E27FC236}">
                <a16:creationId xmlns:a16="http://schemas.microsoft.com/office/drawing/2014/main" id="{E256F76D-E55F-3B3F-03CF-8BB40340F064}"/>
              </a:ext>
            </a:extLst>
          </p:cNvPr>
          <p:cNvSpPr/>
          <p:nvPr/>
        </p:nvSpPr>
        <p:spPr>
          <a:xfrm>
            <a:off x="1074603" y="5167312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50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D0A1E-5740-8925-3DA3-2D77E98EA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32" y="1802172"/>
            <a:ext cx="7374673" cy="39871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755028-0DB0-19D1-BF1F-519BDA1B39C2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BD490-1AFD-C517-6F11-AF2DE2D04192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sp>
        <p:nvSpPr>
          <p:cNvPr id="18" name="Arrow: Down 9">
            <a:extLst>
              <a:ext uri="{FF2B5EF4-FFF2-40B4-BE49-F238E27FC236}">
                <a16:creationId xmlns:a16="http://schemas.microsoft.com/office/drawing/2014/main" id="{83227CFE-1273-34A0-0CC3-DC5FFE70A309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7FADE8-2E38-72D8-6B04-B63541657580}"/>
              </a:ext>
            </a:extLst>
          </p:cNvPr>
          <p:cNvSpPr/>
          <p:nvPr/>
        </p:nvSpPr>
        <p:spPr>
          <a:xfrm>
            <a:off x="602166" y="4102123"/>
            <a:ext cx="2286000" cy="759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909214-E82A-3E6B-0355-65E143F8BE43}"/>
              </a:ext>
            </a:extLst>
          </p:cNvPr>
          <p:cNvSpPr txBox="1"/>
          <p:nvPr/>
        </p:nvSpPr>
        <p:spPr>
          <a:xfrm>
            <a:off x="838200" y="4201733"/>
            <a:ext cx="2049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Creating clean, full data frame</a:t>
            </a:r>
          </a:p>
        </p:txBody>
      </p:sp>
      <p:sp>
        <p:nvSpPr>
          <p:cNvPr id="21" name="Arrow: Down 9">
            <a:extLst>
              <a:ext uri="{FF2B5EF4-FFF2-40B4-BE49-F238E27FC236}">
                <a16:creationId xmlns:a16="http://schemas.microsoft.com/office/drawing/2014/main" id="{51D8366C-1AE8-46E1-A3B2-2972E6A9D0A3}"/>
              </a:ext>
            </a:extLst>
          </p:cNvPr>
          <p:cNvSpPr/>
          <p:nvPr/>
        </p:nvSpPr>
        <p:spPr>
          <a:xfrm>
            <a:off x="1074603" y="5167312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8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04CE49-2C14-C2A7-04C0-0FED0CB13F1E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D11A6-5337-4ABD-8084-4933B6776B11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sp>
        <p:nvSpPr>
          <p:cNvPr id="17" name="Arrow: Down 9">
            <a:extLst>
              <a:ext uri="{FF2B5EF4-FFF2-40B4-BE49-F238E27FC236}">
                <a16:creationId xmlns:a16="http://schemas.microsoft.com/office/drawing/2014/main" id="{594C31A8-7AC9-3611-AA5B-8D380E8CFA64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02C3A-73AF-14FF-BEB5-802A4E85D330}"/>
              </a:ext>
            </a:extLst>
          </p:cNvPr>
          <p:cNvSpPr/>
          <p:nvPr/>
        </p:nvSpPr>
        <p:spPr>
          <a:xfrm>
            <a:off x="602166" y="4102123"/>
            <a:ext cx="2286000" cy="759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3E3ACB-30A2-93C5-577B-D91A14D3C078}"/>
              </a:ext>
            </a:extLst>
          </p:cNvPr>
          <p:cNvSpPr txBox="1"/>
          <p:nvPr/>
        </p:nvSpPr>
        <p:spPr>
          <a:xfrm>
            <a:off x="838200" y="4201733"/>
            <a:ext cx="2049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Creating clean, full data frame</a:t>
            </a:r>
          </a:p>
        </p:txBody>
      </p:sp>
      <p:sp>
        <p:nvSpPr>
          <p:cNvPr id="20" name="Arrow: Down 9">
            <a:extLst>
              <a:ext uri="{FF2B5EF4-FFF2-40B4-BE49-F238E27FC236}">
                <a16:creationId xmlns:a16="http://schemas.microsoft.com/office/drawing/2014/main" id="{820927F1-A4E4-9307-3175-700DA09FE2EC}"/>
              </a:ext>
            </a:extLst>
          </p:cNvPr>
          <p:cNvSpPr/>
          <p:nvPr/>
        </p:nvSpPr>
        <p:spPr>
          <a:xfrm>
            <a:off x="1074603" y="5167312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28CDB-2008-EF82-C806-AC970ABD8787}"/>
              </a:ext>
            </a:extLst>
          </p:cNvPr>
          <p:cNvSpPr/>
          <p:nvPr/>
        </p:nvSpPr>
        <p:spPr>
          <a:xfrm>
            <a:off x="602166" y="5683527"/>
            <a:ext cx="2286000" cy="494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44AA91-1EB3-1458-E536-977978E65344}"/>
              </a:ext>
            </a:extLst>
          </p:cNvPr>
          <p:cNvSpPr txBox="1"/>
          <p:nvPr/>
        </p:nvSpPr>
        <p:spPr>
          <a:xfrm>
            <a:off x="838200" y="5783137"/>
            <a:ext cx="20499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EDA &amp; Analysis</a:t>
            </a:r>
          </a:p>
        </p:txBody>
      </p:sp>
      <p:pic>
        <p:nvPicPr>
          <p:cNvPr id="13314" name="Picture 2" descr="Tableau Logo and symbol, meaning, history, PNG, brand">
            <a:extLst>
              <a:ext uri="{FF2B5EF4-FFF2-40B4-BE49-F238E27FC236}">
                <a16:creationId xmlns:a16="http://schemas.microsoft.com/office/drawing/2014/main" id="{40286D97-EA10-BAB3-77BB-5964FC5A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393" y="2582193"/>
            <a:ext cx="4590677" cy="25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24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Data origin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iagram&#10;&#10;Description automatically generated">
            <a:extLst>
              <a:ext uri="{FF2B5EF4-FFF2-40B4-BE49-F238E27FC236}">
                <a16:creationId xmlns:a16="http://schemas.microsoft.com/office/drawing/2014/main" id="{48C36CF0-0C0E-E826-DF4C-1EA9875B8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84" y="1690688"/>
            <a:ext cx="5074832" cy="46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Data origin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2BC13B6-825C-E61B-2DC1-BCC6F5113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74" y="1919171"/>
            <a:ext cx="9406052" cy="38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8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Out of scope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620" y="2181532"/>
            <a:ext cx="10515600" cy="371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Montserrat" pitchFamily="2" charset="77"/>
                <a:ea typeface="Calibri"/>
                <a:cs typeface="Calibri"/>
              </a:rPr>
              <a:t>For next project iteration: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8CCED13-D170-633B-9A03-272E4EB1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46" y="2971795"/>
            <a:ext cx="1433677" cy="14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7F816E3-8D1F-66BB-5E93-658B5358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71" y="2924401"/>
            <a:ext cx="1432800" cy="14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A21CDF4A-4FC9-AE8A-BDB7-E6AA9EE1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919" y="2971795"/>
            <a:ext cx="1432800" cy="14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C4997A-8DD2-0EFC-69EF-DB025B2570EF}"/>
              </a:ext>
            </a:extLst>
          </p:cNvPr>
          <p:cNvSpPr/>
          <p:nvPr/>
        </p:nvSpPr>
        <p:spPr>
          <a:xfrm>
            <a:off x="2954883" y="452789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Tik </a:t>
            </a:r>
            <a:r>
              <a:rPr lang="en-GB" b="1" dirty="0" err="1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tok</a:t>
            </a:r>
            <a:endParaRPr lang="es-ES_tradnl" b="1" dirty="0">
              <a:solidFill>
                <a:srgbClr val="98CB8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E5595-312C-131A-C6A3-6FEB8D488C8F}"/>
              </a:ext>
            </a:extLst>
          </p:cNvPr>
          <p:cNvSpPr/>
          <p:nvPr/>
        </p:nvSpPr>
        <p:spPr>
          <a:xfrm>
            <a:off x="5054368" y="4527893"/>
            <a:ext cx="1540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Spirit </a:t>
            </a:r>
          </a:p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influencers</a:t>
            </a:r>
            <a:endParaRPr lang="es-ES_tradnl" b="1" dirty="0">
              <a:solidFill>
                <a:srgbClr val="98CB8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1FB89-1F6D-D116-ECE9-3C5672F6CA21}"/>
              </a:ext>
            </a:extLst>
          </p:cNvPr>
          <p:cNvSpPr/>
          <p:nvPr/>
        </p:nvSpPr>
        <p:spPr>
          <a:xfrm>
            <a:off x="7405886" y="4527893"/>
            <a:ext cx="1572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100625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2578935"/>
            <a:ext cx="107746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97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1D02F-54ED-F43A-EC4D-A11172E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86" y="1690688"/>
            <a:ext cx="8251554" cy="4750652"/>
          </a:xfrm>
          <a:prstGeom prst="rect">
            <a:avLst/>
          </a:prstGeom>
        </p:spPr>
      </p:pic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1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1871F5-41D6-7B03-CCB2-D49D9D6D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66" y="1482835"/>
            <a:ext cx="6522031" cy="5202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9185550" y="1027906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ea typeface="Calibri"/>
                <a:cs typeface="Calibri"/>
              </a:rPr>
              <a:t> #fruits</a:t>
            </a:r>
            <a:endParaRPr lang="es-ES_trad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22C05C-3C1D-F3A7-36EE-523F4DB958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7"/>
          <a:stretch/>
        </p:blipFill>
        <p:spPr>
          <a:xfrm>
            <a:off x="9323470" y="2360278"/>
            <a:ext cx="1588736" cy="25328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AD484A-7E8F-AA5A-50A9-1D6FA62F4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3"/>
          <a:stretch/>
        </p:blipFill>
        <p:spPr>
          <a:xfrm>
            <a:off x="10442152" y="2360278"/>
            <a:ext cx="1588736" cy="2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9185550" y="1027906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ea typeface="Calibri"/>
                <a:cs typeface="Calibri"/>
              </a:rPr>
              <a:t> #fruits</a:t>
            </a:r>
            <a:endParaRPr lang="es-ES_tradnl" dirty="0"/>
          </a:p>
        </p:txBody>
      </p:sp>
      <p:pic>
        <p:nvPicPr>
          <p:cNvPr id="9" name="fruits_video" descr="fruits_video">
            <a:hlinkClick r:id="" action="ppaction://media"/>
            <a:extLst>
              <a:ext uri="{FF2B5EF4-FFF2-40B4-BE49-F238E27FC236}">
                <a16:creationId xmlns:a16="http://schemas.microsoft.com/office/drawing/2014/main" id="{98420A3A-07DE-B344-491B-DF33D42BD1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75720" y="1567719"/>
            <a:ext cx="6256672" cy="5090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2C451-F812-464A-644E-D750D2BE7B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7"/>
          <a:stretch/>
        </p:blipFill>
        <p:spPr>
          <a:xfrm>
            <a:off x="9323470" y="2360278"/>
            <a:ext cx="1588736" cy="2532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449739-5947-9C1A-095B-1ABD2FC873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3"/>
          <a:stretch/>
        </p:blipFill>
        <p:spPr>
          <a:xfrm>
            <a:off x="10442152" y="2360278"/>
            <a:ext cx="1588736" cy="2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8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Context: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Who are we?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DE0B33-36D6-2076-7886-8FEF4ECA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844422"/>
            <a:ext cx="1435144" cy="19135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90C568-560A-46A1-E8F7-37ED3E09EF61}"/>
              </a:ext>
            </a:extLst>
          </p:cNvPr>
          <p:cNvSpPr/>
          <p:nvPr/>
        </p:nvSpPr>
        <p:spPr>
          <a:xfrm>
            <a:off x="8521743" y="3852947"/>
            <a:ext cx="3670255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38BDAB-4ACB-11CB-14FB-7A9DC94AD40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44" y="1800050"/>
            <a:ext cx="1436400" cy="1915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7C06B0-313B-4853-A713-4FE199042146}"/>
              </a:ext>
            </a:extLst>
          </p:cNvPr>
          <p:cNvSpPr/>
          <p:nvPr/>
        </p:nvSpPr>
        <p:spPr>
          <a:xfrm>
            <a:off x="8521744" y="1805150"/>
            <a:ext cx="3670256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50" name="Picture 2" descr="Bacardi Enhances its Portfolio Through Acquisition | FDBusiness.com">
            <a:extLst>
              <a:ext uri="{FF2B5EF4-FFF2-40B4-BE49-F238E27FC236}">
                <a16:creationId xmlns:a16="http://schemas.microsoft.com/office/drawing/2014/main" id="{EDCE2D60-839F-D2BA-1619-D43F36DB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9900"/>
            <a:ext cx="3480295" cy="186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046146-EB25-418A-8408-1A32F58CD533}"/>
              </a:ext>
            </a:extLst>
          </p:cNvPr>
          <p:cNvSpPr/>
          <p:nvPr/>
        </p:nvSpPr>
        <p:spPr>
          <a:xfrm>
            <a:off x="957566" y="1982450"/>
            <a:ext cx="236314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+200 </a:t>
            </a:r>
          </a:p>
          <a:p>
            <a:r>
              <a:rPr lang="en-GB" sz="2800" dirty="0">
                <a:solidFill>
                  <a:srgbClr val="1E3C15"/>
                </a:solidFill>
                <a:latin typeface="Montserrat" pitchFamily="2" charset="77"/>
                <a:cs typeface="Calibri Light"/>
              </a:rPr>
              <a:t>brands</a:t>
            </a:r>
            <a:endParaRPr lang="es-ES_tradnl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9D8DC-7499-C12B-FD1C-C715E70D85F4}"/>
              </a:ext>
            </a:extLst>
          </p:cNvPr>
          <p:cNvSpPr/>
          <p:nvPr/>
        </p:nvSpPr>
        <p:spPr>
          <a:xfrm>
            <a:off x="4406269" y="1923605"/>
            <a:ext cx="214674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+150 </a:t>
            </a:r>
          </a:p>
          <a:p>
            <a:r>
              <a:rPr lang="en-GB" sz="2800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countries</a:t>
            </a:r>
            <a:endParaRPr lang="es-ES_tradnl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C8C3BB-D674-FF12-50FC-99DB8FB8BE4E}"/>
              </a:ext>
            </a:extLst>
          </p:cNvPr>
          <p:cNvSpPr/>
          <p:nvPr/>
        </p:nvSpPr>
        <p:spPr>
          <a:xfrm>
            <a:off x="3870523" y="5004322"/>
            <a:ext cx="1143262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Montserrat" pitchFamily="2" charset="77"/>
                <a:cs typeface="Calibri Light"/>
              </a:rPr>
              <a:t>Rum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Sparkling wine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Vodka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Gin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Vermouth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Cognac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Whisky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Bourbon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Tequila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Cachaça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Liqueurs</a:t>
            </a:r>
            <a:endParaRPr lang="es-ES_tradnl" sz="1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0ECF28-6898-B7AF-7F7B-73C34230D556}"/>
              </a:ext>
            </a:extLst>
          </p:cNvPr>
          <p:cNvCxnSpPr>
            <a:cxnSpLocks/>
          </p:cNvCxnSpPr>
          <p:nvPr/>
        </p:nvCxnSpPr>
        <p:spPr>
          <a:xfrm>
            <a:off x="3667308" y="5196833"/>
            <a:ext cx="0" cy="13849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Bacardi Logo PNG Vector (EPS) Free Download">
            <a:extLst>
              <a:ext uri="{FF2B5EF4-FFF2-40B4-BE49-F238E27FC236}">
                <a16:creationId xmlns:a16="http://schemas.microsoft.com/office/drawing/2014/main" id="{7DFB5B64-51BF-7572-F9CE-C5B4FC61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25" y="3429000"/>
            <a:ext cx="1143263" cy="11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B4A7A0-C539-8FD5-BBA9-B9FFFB7FF04C}"/>
              </a:ext>
            </a:extLst>
          </p:cNvPr>
          <p:cNvCxnSpPr>
            <a:cxnSpLocks/>
          </p:cNvCxnSpPr>
          <p:nvPr/>
        </p:nvCxnSpPr>
        <p:spPr>
          <a:xfrm flipH="1">
            <a:off x="4406269" y="3429000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097A25-EBB2-A1C6-CAF5-F3F611E7D37D}"/>
              </a:ext>
            </a:extLst>
          </p:cNvPr>
          <p:cNvCxnSpPr>
            <a:cxnSpLocks/>
          </p:cNvCxnSpPr>
          <p:nvPr/>
        </p:nvCxnSpPr>
        <p:spPr>
          <a:xfrm>
            <a:off x="2303034" y="3429000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847150-8AF0-45D5-5868-680CB575D87E}"/>
              </a:ext>
            </a:extLst>
          </p:cNvPr>
          <p:cNvCxnSpPr>
            <a:cxnSpLocks/>
          </p:cNvCxnSpPr>
          <p:nvPr/>
        </p:nvCxnSpPr>
        <p:spPr>
          <a:xfrm>
            <a:off x="3667308" y="4728132"/>
            <a:ext cx="0" cy="26176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D91195-693C-AF91-DF87-940F708DC2BE}"/>
              </a:ext>
            </a:extLst>
          </p:cNvPr>
          <p:cNvCxnSpPr>
            <a:cxnSpLocks/>
          </p:cNvCxnSpPr>
          <p:nvPr/>
        </p:nvCxnSpPr>
        <p:spPr>
          <a:xfrm>
            <a:off x="7049248" y="1805150"/>
            <a:ext cx="0" cy="1910100"/>
          </a:xfrm>
          <a:prstGeom prst="line">
            <a:avLst/>
          </a:prstGeom>
          <a:ln w="762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8D2A3F-A10C-3964-28EF-77DA96BB07AA}"/>
              </a:ext>
            </a:extLst>
          </p:cNvPr>
          <p:cNvCxnSpPr>
            <a:cxnSpLocks/>
          </p:cNvCxnSpPr>
          <p:nvPr/>
        </p:nvCxnSpPr>
        <p:spPr>
          <a:xfrm>
            <a:off x="7049248" y="3844422"/>
            <a:ext cx="0" cy="1915863"/>
          </a:xfrm>
          <a:prstGeom prst="line">
            <a:avLst/>
          </a:prstGeom>
          <a:ln w="762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2F79208-6867-F257-956C-0D5FD05393DD}"/>
              </a:ext>
            </a:extLst>
          </p:cNvPr>
          <p:cNvSpPr/>
          <p:nvPr/>
        </p:nvSpPr>
        <p:spPr>
          <a:xfrm>
            <a:off x="8774515" y="2038162"/>
            <a:ext cx="165141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cs typeface="Calibri Light"/>
              </a:rPr>
              <a:t>Cath Vos</a:t>
            </a:r>
          </a:p>
          <a:p>
            <a:endParaRPr lang="en-GB" b="1" dirty="0">
              <a:solidFill>
                <a:srgbClr val="1E3C15"/>
              </a:solidFill>
              <a:latin typeface="Montserrat" pitchFamily="2" charset="77"/>
              <a:cs typeface="Calibri Light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Data Analyst</a:t>
            </a:r>
          </a:p>
          <a:p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  <a:cs typeface="Calibri Light"/>
            </a:endParaRPr>
          </a:p>
          <a:p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Rotterdam</a:t>
            </a:r>
            <a:endParaRPr lang="es-ES_tradnl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AED053-66AE-F719-984B-485B192E4A90}"/>
              </a:ext>
            </a:extLst>
          </p:cNvPr>
          <p:cNvSpPr/>
          <p:nvPr/>
        </p:nvSpPr>
        <p:spPr>
          <a:xfrm>
            <a:off x="8774515" y="4062520"/>
            <a:ext cx="171713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cs typeface="Calibri Light"/>
              </a:rPr>
              <a:t>Roger Serret</a:t>
            </a:r>
          </a:p>
          <a:p>
            <a:endParaRPr lang="en-GB" b="1" dirty="0">
              <a:solidFill>
                <a:srgbClr val="1E3C15"/>
              </a:solidFill>
              <a:latin typeface="Montserrat" pitchFamily="2" charset="77"/>
              <a:cs typeface="Calibri Light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Data Analyst</a:t>
            </a:r>
          </a:p>
          <a:p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  <a:cs typeface="Calibri Light"/>
            </a:endParaRPr>
          </a:p>
          <a:p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Barcelona</a:t>
            </a:r>
            <a:endParaRPr lang="es-ES_tradnl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37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8439588" y="1027906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cs typeface="Calibri"/>
              </a:rPr>
              <a:t>#condiments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0E91D-95DE-595F-AEFD-85ED22837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68" y="1776562"/>
            <a:ext cx="7888538" cy="41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7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9185550" y="1027906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ea typeface="Calibri"/>
                <a:cs typeface="Calibri"/>
              </a:rPr>
              <a:t> #spirits</a:t>
            </a:r>
            <a:endParaRPr lang="es-ES_trad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12295-BFFF-C8AC-8953-E0F471FE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91" y="1844708"/>
            <a:ext cx="7645217" cy="4648167"/>
          </a:xfrm>
          <a:prstGeom prst="rect">
            <a:avLst/>
          </a:prstGeom>
        </p:spPr>
      </p:pic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45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2578935"/>
            <a:ext cx="107746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RECOMMENDATIONS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31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Recommendations: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TOP fruits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07D8-441E-A010-F453-CF26D6D42FF1}"/>
              </a:ext>
            </a:extLst>
          </p:cNvPr>
          <p:cNvSpPr txBox="1"/>
          <p:nvPr/>
        </p:nvSpPr>
        <p:spPr>
          <a:xfrm>
            <a:off x="1537010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Grapefruit</a:t>
            </a:r>
            <a:endParaRPr lang="en-US" sz="1400" dirty="0">
              <a:latin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46F-A11C-0E6A-F38A-9D98A2821491}"/>
              </a:ext>
            </a:extLst>
          </p:cNvPr>
          <p:cNvSpPr txBox="1"/>
          <p:nvPr/>
        </p:nvSpPr>
        <p:spPr>
          <a:xfrm>
            <a:off x="4543192" y="5407411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Orange</a:t>
            </a:r>
            <a:endParaRPr lang="en-US" sz="1400">
              <a:latin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1C721-BEF8-311B-9248-DDBECC51DBCD}"/>
              </a:ext>
            </a:extLst>
          </p:cNvPr>
          <p:cNvSpPr txBox="1"/>
          <p:nvPr/>
        </p:nvSpPr>
        <p:spPr>
          <a:xfrm>
            <a:off x="7567962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</a:rPr>
              <a:t>Cranberry</a:t>
            </a:r>
            <a:endParaRPr lang="en-US" sz="1400">
              <a:latin typeface="Montserrat"/>
            </a:endParaRPr>
          </a:p>
        </p:txBody>
      </p:sp>
      <p:pic>
        <p:nvPicPr>
          <p:cNvPr id="3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2C52AC2-1A32-2AA6-54FF-290B68F47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22" y="1959429"/>
            <a:ext cx="8523111" cy="34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1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A38291B-9B38-0B83-C4E2-40375BDD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85" y="1622687"/>
            <a:ext cx="8560419" cy="3775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2452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/>
                <a:ea typeface="Calibri Light"/>
                <a:cs typeface="Calibri Light"/>
              </a:rPr>
              <a:t>Recommendations: </a:t>
            </a:r>
            <a:r>
              <a:rPr lang="en-GB" b="1" dirty="0">
                <a:solidFill>
                  <a:srgbClr val="98CB8F"/>
                </a:solidFill>
                <a:latin typeface="Montserrat"/>
                <a:ea typeface="Calibri Light"/>
                <a:cs typeface="Calibri Light"/>
              </a:rPr>
              <a:t>TOP condiments</a:t>
            </a:r>
            <a:endParaRPr lang="en-GB" b="1" dirty="0">
              <a:solidFill>
                <a:srgbClr val="1E3C15"/>
              </a:solidFill>
              <a:latin typeface="Montserra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07D8-441E-A010-F453-CF26D6D42FF1}"/>
              </a:ext>
            </a:extLst>
          </p:cNvPr>
          <p:cNvSpPr txBox="1"/>
          <p:nvPr/>
        </p:nvSpPr>
        <p:spPr>
          <a:xfrm>
            <a:off x="1537010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Syrups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46F-A11C-0E6A-F38A-9D98A2821491}"/>
              </a:ext>
            </a:extLst>
          </p:cNvPr>
          <p:cNvSpPr txBox="1"/>
          <p:nvPr/>
        </p:nvSpPr>
        <p:spPr>
          <a:xfrm>
            <a:off x="4543192" y="5407411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Ginger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1C721-BEF8-311B-9248-DDBECC51DBCD}"/>
              </a:ext>
            </a:extLst>
          </p:cNvPr>
          <p:cNvSpPr txBox="1"/>
          <p:nvPr/>
        </p:nvSpPr>
        <p:spPr>
          <a:xfrm>
            <a:off x="7567962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</a:rPr>
              <a:t>Bitters</a:t>
            </a:r>
            <a:endParaRPr lang="en-US" sz="14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9286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A7F5B0-AD5F-ED69-B101-C3CB9505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631537"/>
            <a:ext cx="8579004" cy="3776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/>
                <a:ea typeface="Calibri Light"/>
                <a:cs typeface="Calibri Light"/>
              </a:rPr>
              <a:t>Recommendations: </a:t>
            </a:r>
            <a:r>
              <a:rPr lang="en-GB" b="1" dirty="0">
                <a:solidFill>
                  <a:srgbClr val="98CB8F"/>
                </a:solidFill>
                <a:latin typeface="Montserrat"/>
                <a:ea typeface="Calibri Light"/>
                <a:cs typeface="Calibri Light"/>
              </a:rPr>
              <a:t>TOP spirits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07D8-441E-A010-F453-CF26D6D42FF1}"/>
              </a:ext>
            </a:extLst>
          </p:cNvPr>
          <p:cNvSpPr txBox="1"/>
          <p:nvPr/>
        </p:nvSpPr>
        <p:spPr>
          <a:xfrm>
            <a:off x="1537010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46F-A11C-0E6A-F38A-9D98A2821491}"/>
              </a:ext>
            </a:extLst>
          </p:cNvPr>
          <p:cNvSpPr txBox="1"/>
          <p:nvPr/>
        </p:nvSpPr>
        <p:spPr>
          <a:xfrm>
            <a:off x="4543192" y="5407411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1C721-BEF8-311B-9248-DDBECC51DBCD}"/>
              </a:ext>
            </a:extLst>
          </p:cNvPr>
          <p:cNvSpPr txBox="1"/>
          <p:nvPr/>
        </p:nvSpPr>
        <p:spPr>
          <a:xfrm>
            <a:off x="7567962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</a:rPr>
              <a:t>Vodka</a:t>
            </a:r>
          </a:p>
        </p:txBody>
      </p:sp>
    </p:spTree>
    <p:extLst>
      <p:ext uri="{BB962C8B-B14F-4D97-AF65-F5344CB8AC3E}">
        <p14:creationId xmlns:p14="http://schemas.microsoft.com/office/powerpoint/2010/main" val="1248204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Wrap up: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Final recap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35B74A-2EC9-EB95-A54B-6C6F7988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216" y="3952374"/>
            <a:ext cx="968543" cy="968543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51AE818-5C61-DE8A-99A2-92A01568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070" y="5100386"/>
            <a:ext cx="968543" cy="968543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60DF6DC-30DD-7CF6-42F3-A90CCD15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42" y="4894847"/>
            <a:ext cx="968543" cy="96854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60BB2DB7-E8E6-FF7D-C6EB-38BD1E164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348" y="5250781"/>
            <a:ext cx="968543" cy="968543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D59383A5-2ECB-6746-A35A-C117E0258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978" y="5065295"/>
            <a:ext cx="968543" cy="968543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79D89ED1-2DA9-FCA0-D45D-355C2CF0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570" y="4894847"/>
            <a:ext cx="968543" cy="968543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1DB8C2E-528F-A4D9-AD9D-A21BFB2F5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979" y="3711742"/>
            <a:ext cx="1088858" cy="1088858"/>
          </a:xfrm>
          <a:prstGeom prst="rect">
            <a:avLst/>
          </a:prstGeom>
        </p:spPr>
      </p:pic>
      <p:pic>
        <p:nvPicPr>
          <p:cNvPr id="5" name="Picture 12" descr="Logo, icon&#10;&#10;Description automatically generated">
            <a:extLst>
              <a:ext uri="{FF2B5EF4-FFF2-40B4-BE49-F238E27FC236}">
                <a16:creationId xmlns:a16="http://schemas.microsoft.com/office/drawing/2014/main" id="{C8BFCBCA-2180-5C9D-70F4-CC170296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190" y="2884572"/>
            <a:ext cx="933450" cy="933451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DDE6267F-B6D1-34D7-14B4-A0B54AA37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268" y="3872164"/>
            <a:ext cx="928437" cy="92843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B103B57-B1AA-0EFA-D510-E7DD34747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6392" y="3472113"/>
            <a:ext cx="562758" cy="131745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5B315C9-1CBE-292A-BFC8-430AC8555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110" y="3489158"/>
            <a:ext cx="1118937" cy="1418724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90F1905-849F-29CA-6EA6-E99DB19E65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6736" y="2832686"/>
            <a:ext cx="712370" cy="1107407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B272317-3657-FBA3-BE48-3DC3A6D48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1927" y="2689058"/>
            <a:ext cx="1434767" cy="1439781"/>
          </a:xfrm>
          <a:prstGeom prst="rect">
            <a:avLst/>
          </a:prstGeom>
        </p:spPr>
      </p:pic>
      <p:pic>
        <p:nvPicPr>
          <p:cNvPr id="18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EA9CD950-EB86-3C71-0551-CE57A3290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854" y="1767639"/>
            <a:ext cx="727029" cy="1367590"/>
          </a:xfrm>
          <a:prstGeom prst="rect">
            <a:avLst/>
          </a:prstGeom>
        </p:spPr>
      </p:pic>
      <p:pic>
        <p:nvPicPr>
          <p:cNvPr id="20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6657D08A-96BE-47D9-AA79-3BA571E006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8447" y="2404310"/>
            <a:ext cx="1216634" cy="19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2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/>
                <a:ea typeface="Calibri Light"/>
                <a:cs typeface="Calibri Light"/>
              </a:rPr>
              <a:t>OUR BARTENDER’S INSPIRATION</a:t>
            </a:r>
            <a:endParaRPr lang="en-GB" b="1" dirty="0">
              <a:solidFill>
                <a:srgbClr val="1E3C15"/>
              </a:solidFill>
              <a:latin typeface="Montserrat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A picture containing food, table, bowl, indoor&#10;&#10;Description automatically generated">
            <a:extLst>
              <a:ext uri="{FF2B5EF4-FFF2-40B4-BE49-F238E27FC236}">
                <a16:creationId xmlns:a16="http://schemas.microsoft.com/office/drawing/2014/main" id="{05B73FDF-BB45-B873-709B-D09FC978F9E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340556" y="2243398"/>
            <a:ext cx="2743200" cy="2468255"/>
          </a:xfrm>
          <a:prstGeom prst="rect">
            <a:avLst/>
          </a:prstGeom>
          <a:ln w="76200">
            <a:solidFill>
              <a:srgbClr val="98CB8F"/>
            </a:solidFill>
          </a:ln>
        </p:spPr>
      </p:pic>
      <p:pic>
        <p:nvPicPr>
          <p:cNvPr id="7" name="Picture 8" descr="A picture containing table, glass, cup, wine&#10;&#10;Description automatically generated">
            <a:extLst>
              <a:ext uri="{FF2B5EF4-FFF2-40B4-BE49-F238E27FC236}">
                <a16:creationId xmlns:a16="http://schemas.microsoft.com/office/drawing/2014/main" id="{333BA164-97AC-E2EA-712B-B01D612CFF1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108244" y="1690688"/>
            <a:ext cx="2091193" cy="3020965"/>
          </a:xfrm>
          <a:prstGeom prst="rect">
            <a:avLst/>
          </a:prstGeom>
          <a:ln w="76200">
            <a:solidFill>
              <a:srgbClr val="98CB8F"/>
            </a:solidFill>
          </a:ln>
        </p:spPr>
      </p:pic>
      <p:pic>
        <p:nvPicPr>
          <p:cNvPr id="10" name="Picture 10" descr="A picture containing table, food, cup, indoor&#10;&#10;Description automatically generated">
            <a:extLst>
              <a:ext uri="{FF2B5EF4-FFF2-40B4-BE49-F238E27FC236}">
                <a16:creationId xmlns:a16="http://schemas.microsoft.com/office/drawing/2014/main" id="{D7243523-887C-3046-7B10-09A3A5607539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724400" y="2581839"/>
            <a:ext cx="2743200" cy="2129814"/>
          </a:xfrm>
          <a:prstGeom prst="rect">
            <a:avLst/>
          </a:prstGeom>
          <a:ln w="76200">
            <a:solidFill>
              <a:srgbClr val="98CB8F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82E98-D425-47DF-791F-1D486FC5CFE8}"/>
              </a:ext>
            </a:extLst>
          </p:cNvPr>
          <p:cNvSpPr/>
          <p:nvPr/>
        </p:nvSpPr>
        <p:spPr>
          <a:xfrm>
            <a:off x="1786780" y="4992856"/>
            <a:ext cx="190468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solidFill>
                  <a:srgbClr val="1E3C15"/>
                </a:solidFill>
                <a:latin typeface="Montserrat" pitchFamily="2" charset="77"/>
                <a:ea typeface="Calibri"/>
                <a:cs typeface="Calibri"/>
              </a:rPr>
              <a:t>The top cocktail</a:t>
            </a:r>
          </a:p>
          <a:p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Alcohol-free 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Orange, ginger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Refreshing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Slightly sweet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Fun and fruity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endParaRPr lang="es-ES_tradnl" sz="1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24C74-BADC-24CF-5C4F-B51CDEDF8309}"/>
              </a:ext>
            </a:extLst>
          </p:cNvPr>
          <p:cNvSpPr/>
          <p:nvPr/>
        </p:nvSpPr>
        <p:spPr>
          <a:xfrm>
            <a:off x="4625958" y="4992856"/>
            <a:ext cx="297549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solidFill>
                  <a:srgbClr val="1E3C15"/>
                </a:solidFill>
                <a:latin typeface="Montserrat" pitchFamily="2" charset="77"/>
                <a:ea typeface="Calibri"/>
                <a:cs typeface="Calibri"/>
              </a:rPr>
              <a:t>The red mocktail</a:t>
            </a:r>
          </a:p>
          <a:p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Fresh 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Cranberry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Dashes of Angostura bitters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endParaRPr lang="es-ES_tradnl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440B5B-76CF-50C3-ED38-16FF88E0F252}"/>
              </a:ext>
            </a:extLst>
          </p:cNvPr>
          <p:cNvSpPr/>
          <p:nvPr/>
        </p:nvSpPr>
        <p:spPr>
          <a:xfrm>
            <a:off x="8062023" y="4992856"/>
            <a:ext cx="256833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solidFill>
                  <a:srgbClr val="1E3C15"/>
                </a:solidFill>
                <a:latin typeface="Montserrat" pitchFamily="2" charset="77"/>
                <a:ea typeface="Calibri"/>
                <a:cs typeface="Calibri"/>
              </a:rPr>
              <a:t>Grapefruit Daiquiri</a:t>
            </a:r>
          </a:p>
          <a:p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White alcohol-free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Agave syrup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Lime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endParaRPr lang="es-ES_tradnl" sz="1400" b="1" dirty="0"/>
          </a:p>
        </p:txBody>
      </p:sp>
    </p:spTree>
    <p:extLst>
      <p:ext uri="{BB962C8B-B14F-4D97-AF65-F5344CB8AC3E}">
        <p14:creationId xmlns:p14="http://schemas.microsoft.com/office/powerpoint/2010/main" val="614480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885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Any questions?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fused person">
            <a:extLst>
              <a:ext uri="{FF2B5EF4-FFF2-40B4-BE49-F238E27FC236}">
                <a16:creationId xmlns:a16="http://schemas.microsoft.com/office/drawing/2014/main" id="{B0848EC7-1566-F3DF-84EF-A0E99760D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9342" y="2971800"/>
            <a:ext cx="2393315" cy="23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EE0E095-5ED8-8567-5557-AA3042B7D2F8}"/>
              </a:ext>
            </a:extLst>
          </p:cNvPr>
          <p:cNvSpPr/>
          <p:nvPr/>
        </p:nvSpPr>
        <p:spPr>
          <a:xfrm>
            <a:off x="7154232" y="2856678"/>
            <a:ext cx="400705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Context: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Bacardi’s needs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FF4EF2-D973-A997-678A-AE847581983B}"/>
              </a:ext>
            </a:extLst>
          </p:cNvPr>
          <p:cNvSpPr/>
          <p:nvPr/>
        </p:nvSpPr>
        <p:spPr>
          <a:xfrm>
            <a:off x="827831" y="4982645"/>
            <a:ext cx="10762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</a:rPr>
              <a:t>Bacardi needs to leverage the power of data to keep the leading position in the market.</a:t>
            </a:r>
            <a:endParaRPr lang="es-ES_tradnl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F15B30-152F-B9C3-5B62-68D10F9B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27" y="2711784"/>
            <a:ext cx="1434431" cy="143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0B575-ED68-4B73-ABBC-50E10F5A4C83}"/>
              </a:ext>
            </a:extLst>
          </p:cNvPr>
          <p:cNvSpPr/>
          <p:nvPr/>
        </p:nvSpPr>
        <p:spPr>
          <a:xfrm>
            <a:off x="3901458" y="2711785"/>
            <a:ext cx="226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Internal data</a:t>
            </a:r>
            <a:endParaRPr lang="es-ES_tradnl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003BCA-E5BB-E2FB-8A3E-35568D7DBA1A}"/>
              </a:ext>
            </a:extLst>
          </p:cNvPr>
          <p:cNvSpPr/>
          <p:nvPr/>
        </p:nvSpPr>
        <p:spPr>
          <a:xfrm>
            <a:off x="3901458" y="3684550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External data</a:t>
            </a:r>
            <a:endParaRPr lang="es-ES_trad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D2CA8C-C417-AEED-90E0-AE3D2646752F}"/>
              </a:ext>
            </a:extLst>
          </p:cNvPr>
          <p:cNvSpPr/>
          <p:nvPr/>
        </p:nvSpPr>
        <p:spPr>
          <a:xfrm>
            <a:off x="7253440" y="2976664"/>
            <a:ext cx="3523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ea typeface="Calibri Light"/>
                <a:cs typeface="Calibri Light"/>
              </a:rPr>
              <a:t>Forecasting sales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Understanding customers better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Improving marketing campaigns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Improving logistics</a:t>
            </a:r>
          </a:p>
          <a:p>
            <a:pPr marL="342900" indent="-342900">
              <a:buFont typeface="Wingdings" pitchFamily="2" charset="2"/>
              <a:buChar char="ü"/>
            </a:pPr>
            <a:endParaRPr lang="es-ES_tradn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7FD6A2-8695-FE82-83E0-1F15AF461EE3}"/>
              </a:ext>
            </a:extLst>
          </p:cNvPr>
          <p:cNvCxnSpPr>
            <a:cxnSpLocks/>
          </p:cNvCxnSpPr>
          <p:nvPr/>
        </p:nvCxnSpPr>
        <p:spPr>
          <a:xfrm flipH="1">
            <a:off x="3130050" y="3003202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345804-E5DE-4636-F132-6B15F5197A60}"/>
              </a:ext>
            </a:extLst>
          </p:cNvPr>
          <p:cNvCxnSpPr>
            <a:cxnSpLocks/>
          </p:cNvCxnSpPr>
          <p:nvPr/>
        </p:nvCxnSpPr>
        <p:spPr>
          <a:xfrm flipH="1" flipV="1">
            <a:off x="3130050" y="3537710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7366A20B-DEC2-59FA-5B89-34FB088100AD}"/>
              </a:ext>
            </a:extLst>
          </p:cNvPr>
          <p:cNvSpPr/>
          <p:nvPr/>
        </p:nvSpPr>
        <p:spPr>
          <a:xfrm>
            <a:off x="6592994" y="2910393"/>
            <a:ext cx="312821" cy="305087"/>
          </a:xfrm>
          <a:prstGeom prst="rightArrow">
            <a:avLst/>
          </a:prstGeom>
          <a:solidFill>
            <a:srgbClr val="1E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F3DEC5D-5907-EAC9-C91D-9CD2726B8FAB}"/>
              </a:ext>
            </a:extLst>
          </p:cNvPr>
          <p:cNvSpPr/>
          <p:nvPr/>
        </p:nvSpPr>
        <p:spPr>
          <a:xfrm>
            <a:off x="6592994" y="3278538"/>
            <a:ext cx="312821" cy="305087"/>
          </a:xfrm>
          <a:prstGeom prst="rightArrow">
            <a:avLst/>
          </a:prstGeom>
          <a:solidFill>
            <a:srgbClr val="1E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0D4086-47E9-71C8-8800-9E5F903C6FCC}"/>
              </a:ext>
            </a:extLst>
          </p:cNvPr>
          <p:cNvSpPr/>
          <p:nvPr/>
        </p:nvSpPr>
        <p:spPr>
          <a:xfrm>
            <a:off x="6592994" y="3646683"/>
            <a:ext cx="312821" cy="305087"/>
          </a:xfrm>
          <a:prstGeom prst="rightArrow">
            <a:avLst/>
          </a:prstGeom>
          <a:solidFill>
            <a:srgbClr val="1E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A0F0A4-5C31-A37B-8D21-6C569A8BB281}"/>
              </a:ext>
            </a:extLst>
          </p:cNvPr>
          <p:cNvSpPr/>
          <p:nvPr/>
        </p:nvSpPr>
        <p:spPr>
          <a:xfrm>
            <a:off x="8049924" y="2462438"/>
            <a:ext cx="2215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</a:rPr>
              <a:t>Business growth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09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Context: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Sustainability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400" dirty="0">
                <a:latin typeface="Montserrat" pitchFamily="2" charset="77"/>
                <a:ea typeface="Calibri"/>
                <a:cs typeface="Calibri"/>
              </a:rPr>
              <a:t>Sustainability is a key branding element for Bacardi: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5684AD-0BB2-4ED4-52AF-2C76758E7BAB}"/>
              </a:ext>
            </a:extLst>
          </p:cNvPr>
          <p:cNvSpPr/>
          <p:nvPr/>
        </p:nvSpPr>
        <p:spPr>
          <a:xfrm>
            <a:off x="2041360" y="2381335"/>
            <a:ext cx="4007056" cy="166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88660-026B-91CF-D1E9-25D5D9D21203}"/>
              </a:ext>
            </a:extLst>
          </p:cNvPr>
          <p:cNvSpPr/>
          <p:nvPr/>
        </p:nvSpPr>
        <p:spPr>
          <a:xfrm>
            <a:off x="2041360" y="4143269"/>
            <a:ext cx="4007056" cy="16671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C190E7-664D-0E53-E510-F8BF58EFE63B}"/>
              </a:ext>
            </a:extLst>
          </p:cNvPr>
          <p:cNvSpPr/>
          <p:nvPr/>
        </p:nvSpPr>
        <p:spPr>
          <a:xfrm>
            <a:off x="6151071" y="2381335"/>
            <a:ext cx="4007056" cy="166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3C071B-1AA9-3643-F24C-1C3DBC8A678A}"/>
              </a:ext>
            </a:extLst>
          </p:cNvPr>
          <p:cNvSpPr/>
          <p:nvPr/>
        </p:nvSpPr>
        <p:spPr>
          <a:xfrm>
            <a:off x="6151071" y="4143269"/>
            <a:ext cx="4007056" cy="166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713516-BD5B-A965-F812-DCCAC7143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34" y="4550414"/>
            <a:ext cx="852904" cy="8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E1D36D1-4AA5-4461-0713-2B42B738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8" y="2788332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B7BB41C-D229-F311-0B31-772756D7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76" y="2788332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26264FE-05AB-32EF-E8A9-0A4451CF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76" y="4455527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119576-F5D3-7B8A-8E44-B360E4307626}"/>
              </a:ext>
            </a:extLst>
          </p:cNvPr>
          <p:cNvSpPr/>
          <p:nvPr/>
        </p:nvSpPr>
        <p:spPr>
          <a:xfrm>
            <a:off x="3378714" y="2522434"/>
            <a:ext cx="26961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Positive environmental impact 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D7C6C4-86C0-7620-0ECE-7F5D3AD38FEB}"/>
              </a:ext>
            </a:extLst>
          </p:cNvPr>
          <p:cNvSpPr/>
          <p:nvPr/>
        </p:nvSpPr>
        <p:spPr>
          <a:xfrm>
            <a:off x="3378714" y="4495153"/>
            <a:ext cx="2543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Reduce alcohol-related harm 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8F34D3-5F62-6E96-5C5C-E5DE4A62C4E0}"/>
              </a:ext>
            </a:extLst>
          </p:cNvPr>
          <p:cNvSpPr/>
          <p:nvPr/>
        </p:nvSpPr>
        <p:spPr>
          <a:xfrm>
            <a:off x="7498881" y="2933224"/>
            <a:ext cx="2696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Be inclusive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195C4A-C1AE-8DC6-5FE8-E2F01E1F88AC}"/>
              </a:ext>
            </a:extLst>
          </p:cNvPr>
          <p:cNvSpPr/>
          <p:nvPr/>
        </p:nvSpPr>
        <p:spPr>
          <a:xfrm>
            <a:off x="7498881" y="4304468"/>
            <a:ext cx="25437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Responsible sourcing partnerships 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4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Trends: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NOLO drinks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ap&#10;&#10;Description automatically generated">
            <a:extLst>
              <a:ext uri="{FF2B5EF4-FFF2-40B4-BE49-F238E27FC236}">
                <a16:creationId xmlns:a16="http://schemas.microsoft.com/office/drawing/2014/main" id="{F7B87FE5-0CA4-F207-4263-D94F443C04B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73842" y="3429000"/>
            <a:ext cx="5791199" cy="3162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2C5D73-F81D-8185-BAA7-9FBBC79A196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554664" y="1675604"/>
            <a:ext cx="7416799" cy="1936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C0EECF-E326-414E-C592-9FF8850F62FE}"/>
              </a:ext>
            </a:extLst>
          </p:cNvPr>
          <p:cNvSpPr/>
          <p:nvPr/>
        </p:nvSpPr>
        <p:spPr>
          <a:xfrm>
            <a:off x="9856782" y="3640572"/>
            <a:ext cx="21146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800" i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“Mocktail” trendline in Google Trends.</a:t>
            </a:r>
            <a:endParaRPr lang="es-ES_tradnl" sz="8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8D3876-4CA7-466A-9699-1072843BEB70}"/>
              </a:ext>
            </a:extLst>
          </p:cNvPr>
          <p:cNvSpPr/>
          <p:nvPr/>
        </p:nvSpPr>
        <p:spPr>
          <a:xfrm>
            <a:off x="973842" y="3052148"/>
            <a:ext cx="33914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i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Worldwide alcohol consumption in 2019. </a:t>
            </a:r>
          </a:p>
          <a:p>
            <a:r>
              <a:rPr lang="en-GB" sz="800" i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Source: </a:t>
            </a:r>
            <a:r>
              <a:rPr lang="en-GB" sz="800" i="1" dirty="0" err="1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ourworldindata.org</a:t>
            </a:r>
            <a:endParaRPr lang="es-ES_tradnl" sz="800" i="1" dirty="0">
              <a:solidFill>
                <a:schemeClr val="bg1">
                  <a:lumMod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51E99-FA43-A6D2-C283-341356AE5927}"/>
              </a:ext>
            </a:extLst>
          </p:cNvPr>
          <p:cNvSpPr/>
          <p:nvPr/>
        </p:nvSpPr>
        <p:spPr>
          <a:xfrm>
            <a:off x="973842" y="1997737"/>
            <a:ext cx="3580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-apple-system"/>
              </a:rPr>
              <a:t>Huge potential non-alcoholic market in the world.</a:t>
            </a:r>
            <a:endParaRPr lang="es-ES_tradnl" dirty="0">
              <a:solidFill>
                <a:srgbClr val="98CB8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55A2A8-E9B2-9AF7-90EE-775376A68C28}"/>
              </a:ext>
            </a:extLst>
          </p:cNvPr>
          <p:cNvSpPr/>
          <p:nvPr/>
        </p:nvSpPr>
        <p:spPr>
          <a:xfrm>
            <a:off x="7772978" y="4686973"/>
            <a:ext cx="3580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-apple-system"/>
              </a:rPr>
              <a:t>Non-alcoholic cocktails are a real trend that Bacardi should leverage.</a:t>
            </a:r>
            <a:endParaRPr lang="es-ES_tradnl" dirty="0">
              <a:solidFill>
                <a:srgbClr val="98CB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4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Goal: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Our project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866" y="3626830"/>
            <a:ext cx="9244263" cy="2273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Infer the spirits, fruits, and condiments that will define the next NOLO drink hit and validate the existence of the NOLO trend.</a:t>
            </a:r>
            <a:endParaRPr lang="en-GB" sz="18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  <a:ea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0232C70-940D-65B0-5E62-7CA7084E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57" y="1873858"/>
            <a:ext cx="1454483" cy="14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42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440505-D5D4-7CB6-87AC-0594248A04C9}"/>
              </a:ext>
            </a:extLst>
          </p:cNvPr>
          <p:cNvSpPr/>
          <p:nvPr/>
        </p:nvSpPr>
        <p:spPr>
          <a:xfrm>
            <a:off x="1688967" y="2084776"/>
            <a:ext cx="8814063" cy="2040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Challenge: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Flavor trends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1400" dirty="0">
              <a:latin typeface="Montserrat" pitchFamily="2" charset="77"/>
              <a:ea typeface="Calibri"/>
              <a:cs typeface="Calibri"/>
            </a:endParaRPr>
          </a:p>
          <a:p>
            <a:pPr marL="0" indent="0">
              <a:buNone/>
            </a:pPr>
            <a:endParaRPr lang="en-GB" sz="1400" dirty="0">
              <a:latin typeface="Montserrat" pitchFamily="2" charset="77"/>
              <a:ea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A0DD3C-103C-C72F-B4F9-5E728D64F2D7}"/>
              </a:ext>
            </a:extLst>
          </p:cNvPr>
          <p:cNvSpPr txBox="1">
            <a:spLocks/>
          </p:cNvSpPr>
          <p:nvPr/>
        </p:nvSpPr>
        <p:spPr>
          <a:xfrm>
            <a:off x="1912284" y="2348953"/>
            <a:ext cx="8367427" cy="3707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rgbClr val="1E3C15"/>
                </a:solidFill>
                <a:latin typeface="Montserrat" pitchFamily="2" charset="77"/>
              </a:rPr>
              <a:t>Map out the </a:t>
            </a:r>
            <a:r>
              <a:rPr lang="en-GB" sz="3200" dirty="0" err="1">
                <a:solidFill>
                  <a:srgbClr val="1E3C15"/>
                </a:solidFill>
                <a:latin typeface="Montserrat" pitchFamily="2" charset="77"/>
              </a:rPr>
              <a:t>flavors</a:t>
            </a:r>
            <a:r>
              <a:rPr lang="en-GB" sz="3200" dirty="0">
                <a:solidFill>
                  <a:srgbClr val="1E3C15"/>
                </a:solidFill>
                <a:latin typeface="Montserrat" pitchFamily="2" charset="77"/>
              </a:rPr>
              <a:t> that were mentioned the most during the </a:t>
            </a:r>
            <a:r>
              <a:rPr lang="en-GB" sz="3200" b="1" dirty="0">
                <a:solidFill>
                  <a:srgbClr val="98CB8F"/>
                </a:solidFill>
                <a:latin typeface="Montserrat" pitchFamily="2" charset="77"/>
              </a:rPr>
              <a:t>past 10 years</a:t>
            </a:r>
            <a:r>
              <a:rPr lang="en-GB" sz="3200" dirty="0">
                <a:solidFill>
                  <a:srgbClr val="1E3C15"/>
                </a:solidFill>
                <a:latin typeface="Montserrat" pitchFamily="2" charset="77"/>
              </a:rPr>
              <a:t> in webs, blogs and social media.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BAF61C9-F511-5431-6B50-6470BB43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16" y="4644767"/>
            <a:ext cx="1305312" cy="130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310F981-55B0-101B-A86F-691E35FB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0" y="4485977"/>
            <a:ext cx="1434172" cy="143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3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2578935"/>
            <a:ext cx="107746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03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1498</TotalTime>
  <Words>1371</Words>
  <Application>Microsoft Macintosh PowerPoint</Application>
  <PresentationFormat>Widescreen</PresentationFormat>
  <Paragraphs>260</Paragraphs>
  <Slides>38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Consolas</vt:lpstr>
      <vt:lpstr>Montserrat</vt:lpstr>
      <vt:lpstr>Wingdings</vt:lpstr>
      <vt:lpstr>office theme</vt:lpstr>
      <vt:lpstr>Cocktail / Mocktail  flavor trends</vt:lpstr>
      <vt:lpstr>Agenda</vt:lpstr>
      <vt:lpstr>Context: Who are we?</vt:lpstr>
      <vt:lpstr>Context: Bacardi’s needs</vt:lpstr>
      <vt:lpstr>Context: Sustainability</vt:lpstr>
      <vt:lpstr>Trends: NOLO drinks</vt:lpstr>
      <vt:lpstr>Goal: Our project</vt:lpstr>
      <vt:lpstr>Challenge: Flavor trends</vt:lpstr>
      <vt:lpstr>APPROACH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Data origin</vt:lpstr>
      <vt:lpstr>Approach: Data origin</vt:lpstr>
      <vt:lpstr>Approach: Out of scope</vt:lpstr>
      <vt:lpstr>ANALYSIS</vt:lpstr>
      <vt:lpstr>Analysis: Insights</vt:lpstr>
      <vt:lpstr>Analysis: Insights</vt:lpstr>
      <vt:lpstr>Analysis: Insights</vt:lpstr>
      <vt:lpstr>Analysis: Insights</vt:lpstr>
      <vt:lpstr>Analysis: Insights</vt:lpstr>
      <vt:lpstr>RECOMMENDATIONS</vt:lpstr>
      <vt:lpstr>Recommendations: TOP fruits</vt:lpstr>
      <vt:lpstr>Recommendations: TOP condiments</vt:lpstr>
      <vt:lpstr>Recommendations: TOP spirits</vt:lpstr>
      <vt:lpstr>Wrap up: Final recap</vt:lpstr>
      <vt:lpstr>OUR BARTENDER’S INSPIRATION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223</cp:revision>
  <dcterms:created xsi:type="dcterms:W3CDTF">2022-06-08T12:25:21Z</dcterms:created>
  <dcterms:modified xsi:type="dcterms:W3CDTF">2022-06-10T10:34:54Z</dcterms:modified>
</cp:coreProperties>
</file>